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9" r:id="rId1"/>
    <p:sldMasterId id="2147483650" r:id="rId2"/>
  </p:sldMasterIdLst>
  <p:notesMasterIdLst>
    <p:notesMasterId r:id="rId30"/>
  </p:notesMasterIdLst>
  <p:handoutMasterIdLst>
    <p:handoutMasterId r:id="rId31"/>
  </p:handoutMasterIdLst>
  <p:sldIdLst>
    <p:sldId id="303" r:id="rId3"/>
    <p:sldId id="286" r:id="rId4"/>
    <p:sldId id="285" r:id="rId5"/>
    <p:sldId id="287" r:id="rId6"/>
    <p:sldId id="304" r:id="rId7"/>
    <p:sldId id="288" r:id="rId8"/>
    <p:sldId id="307" r:id="rId9"/>
    <p:sldId id="305" r:id="rId10"/>
    <p:sldId id="289" r:id="rId11"/>
    <p:sldId id="290" r:id="rId12"/>
    <p:sldId id="280" r:id="rId13"/>
    <p:sldId id="282" r:id="rId14"/>
    <p:sldId id="283" r:id="rId15"/>
    <p:sldId id="284" r:id="rId16"/>
    <p:sldId id="281" r:id="rId17"/>
    <p:sldId id="292" r:id="rId18"/>
    <p:sldId id="306" r:id="rId19"/>
    <p:sldId id="291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1" r:id="rId28"/>
    <p:sldId id="302" r:id="rId29"/>
  </p:sldIdLst>
  <p:sldSz cx="10080625" cy="7559675"/>
  <p:notesSz cx="7556500" cy="10691813"/>
  <p:defaultTextStyle>
    <a:defPPr>
      <a:defRPr lang="en-GB"/>
    </a:defPPr>
    <a:lvl1pPr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741363" indent="-284163"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1141413" indent="-227013"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598613" indent="-227013"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2055813" indent="-227013" algn="l" defTabSz="455613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urer Christian" initials="MC" lastIdx="1" clrIdx="0">
    <p:extLst>
      <p:ext uri="{19B8F6BF-5375-455C-9EA6-DF929625EA0E}">
        <p15:presenceInfo xmlns:p15="http://schemas.microsoft.com/office/powerpoint/2012/main" userId="S-1-5-21-329982270-3888282598-1872465244-157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98" autoAdjust="0"/>
    <p:restoredTop sz="94633" autoAdjust="0"/>
  </p:normalViewPr>
  <p:slideViewPr>
    <p:cSldViewPr>
      <p:cViewPr varScale="1">
        <p:scale>
          <a:sx n="107" d="100"/>
          <a:sy n="107" d="100"/>
        </p:scale>
        <p:origin x="1188" y="96"/>
      </p:cViewPr>
      <p:guideLst>
        <p:guide orient="horz" pos="2161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5013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MaURER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279900" y="0"/>
            <a:ext cx="3275013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FC1242-EB04-4A1F-952F-A78A1ED057C2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5013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279900" y="10155238"/>
            <a:ext cx="3275013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E6B7E5-D5A8-4280-8451-0967CCCD4FA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9179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AutoShape 1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5" name="AutoShape 2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6" name="AutoShape 3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7" name="AutoShape 4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8" name="AutoShape 5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9" name="AutoShape 6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0" name="AutoShape 7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1" name="AutoShape 8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2" name="AutoShape 9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3" name="AutoShape 10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4" name="AutoShape 11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5" name="AutoShape 12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6" name="AutoShape 13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7" name="AutoShape 14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8" name="AutoShape 15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69" name="AutoShape 16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0" name="AutoShape 17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1" name="AutoShape 18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2" name="AutoShape 19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3" name="AutoShape 20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4" name="AutoShape 21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5" name="AutoShape 22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6" name="AutoShape 23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7" name="AutoShape 24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8" name="AutoShape 25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79" name="AutoShape 26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0" name="AutoShape 27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1" name="AutoShape 28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2" name="AutoShape 29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3" name="AutoShape 30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4" name="AutoShape 31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5" name="AutoShape 32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6" name="AutoShape 33"/>
          <p:cNvSpPr>
            <a:spLocks noChangeArrowheads="1"/>
          </p:cNvSpPr>
          <p:nvPr/>
        </p:nvSpPr>
        <p:spPr bwMode="auto">
          <a:xfrm>
            <a:off x="0" y="0"/>
            <a:ext cx="7556500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87" name="Rectangle 3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2838" y="812800"/>
            <a:ext cx="5275262" cy="395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</p:sp>
      <p:sp>
        <p:nvSpPr>
          <p:cNvPr id="4131" name="Rectangle 35"/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5991225" cy="4757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/>
          </a:p>
        </p:txBody>
      </p:sp>
      <p:sp>
        <p:nvSpPr>
          <p:cNvPr id="74789" name="Text Box 36"/>
          <p:cNvSpPr txBox="1">
            <a:spLocks noChangeArrowheads="1"/>
          </p:cNvSpPr>
          <p:nvPr/>
        </p:nvSpPr>
        <p:spPr bwMode="auto">
          <a:xfrm>
            <a:off x="0" y="0"/>
            <a:ext cx="3236913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90" name="Text Box 37"/>
          <p:cNvSpPr txBox="1">
            <a:spLocks noChangeArrowheads="1"/>
          </p:cNvSpPr>
          <p:nvPr/>
        </p:nvSpPr>
        <p:spPr bwMode="auto">
          <a:xfrm>
            <a:off x="4276725" y="0"/>
            <a:ext cx="3236913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91" name="Text Box 38"/>
          <p:cNvSpPr txBox="1">
            <a:spLocks noChangeArrowheads="1"/>
          </p:cNvSpPr>
          <p:nvPr/>
        </p:nvSpPr>
        <p:spPr bwMode="auto">
          <a:xfrm>
            <a:off x="0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35" name="Rectangle 39"/>
          <p:cNvSpPr>
            <a:spLocks noGrp="1" noChangeArrowheads="1"/>
          </p:cNvSpPr>
          <p:nvPr>
            <p:ph type="sldNum"/>
          </p:nvPr>
        </p:nvSpPr>
        <p:spPr bwMode="auto">
          <a:xfrm>
            <a:off x="4276725" y="10158413"/>
            <a:ext cx="3225800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>
              <a:lnSpc>
                <a:spcPct val="104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FE1CB8D-FE9D-4D7E-9E8E-D3C8F433C09E}" type="slidenum">
              <a:rPr lang="en-GB" altLang="en-US"/>
              <a:pPr>
                <a:defRPr/>
              </a:pPr>
              <a:t>‹Nr.›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53020494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ＭＳ Ｐゴシック" charset="0"/>
      </a:defRPr>
    </a:lvl1pPr>
    <a:lvl2pPr marL="742950" indent="-285750"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+mn-cs"/>
      </a:defRPr>
    </a:lvl2pPr>
    <a:lvl3pPr marL="1143000" indent="-228600"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+mn-cs"/>
      </a:defRPr>
    </a:lvl3pPr>
    <a:lvl4pPr marL="1600200" indent="-228600"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+mn-cs"/>
      </a:defRPr>
    </a:lvl4pPr>
    <a:lvl5pPr marL="2057400" indent="-228600" algn="l" defTabSz="45561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ＭＳ Ｐゴシック" charset="0"/>
        <a:cs typeface="+mn-cs"/>
      </a:defRPr>
    </a:lvl5pPr>
    <a:lvl6pPr marL="2284578" algn="l" defTabSz="9138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494" algn="l" defTabSz="9138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409" algn="l" defTabSz="9138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325" algn="l" defTabSz="91383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39"/>
          <p:cNvSpPr>
            <a:spLocks noGrp="1" noChangeArrowheads="1"/>
          </p:cNvSpPr>
          <p:nvPr>
            <p:ph type="sldNum" sz="quarter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defRPr/>
            </a:pPr>
            <a:fld id="{B24D36F8-913F-4826-8EF8-1A3894F34359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</a:rPr>
              <a:pPr eaLnBrk="1">
                <a:defRPr/>
              </a:pPr>
              <a:t>1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75779" name="Text Box 1"/>
          <p:cNvSpPr txBox="1">
            <a:spLocks noChangeArrowheads="1"/>
          </p:cNvSpPr>
          <p:nvPr/>
        </p:nvSpPr>
        <p:spPr bwMode="auto">
          <a:xfrm>
            <a:off x="4276725" y="10158413"/>
            <a:ext cx="3235325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0AA48E28-F9E4-4656-84EE-D37F325BA7B3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75780" name="Text Box 2"/>
          <p:cNvSpPr txBox="1">
            <a:spLocks noChangeArrowheads="1"/>
          </p:cNvSpPr>
          <p:nvPr/>
        </p:nvSpPr>
        <p:spPr bwMode="auto">
          <a:xfrm>
            <a:off x="4276725" y="10158413"/>
            <a:ext cx="3236913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>
              <a:lnSpc>
                <a:spcPct val="104000"/>
              </a:lnSpc>
              <a:buSzPct val="100000"/>
              <a:defRPr/>
            </a:pPr>
            <a:fld id="{721B703C-15C6-42FE-8B82-230547DEE07E}" type="slidenum">
              <a:rPr lang="en-GB" alt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pPr algn="r" eaLnBrk="1">
                <a:lnSpc>
                  <a:spcPct val="104000"/>
                </a:lnSpc>
                <a:buSzPct val="100000"/>
                <a:defRPr/>
              </a:pPr>
              <a:t>1</a:t>
            </a:fld>
            <a:endParaRPr lang="en-GB" altLang="en-US" sz="140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75781" name="Text Box 3"/>
          <p:cNvSpPr txBox="1">
            <a:spLocks noChangeArrowheads="1"/>
          </p:cNvSpPr>
          <p:nvPr/>
        </p:nvSpPr>
        <p:spPr bwMode="auto">
          <a:xfrm>
            <a:off x="1104900" y="812800"/>
            <a:ext cx="5345113" cy="40084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150" name="Rectangle 4"/>
          <p:cNvSpPr>
            <a:spLocks noGrp="1" noChangeArrowheads="1"/>
          </p:cNvSpPr>
          <p:nvPr>
            <p:ph type="body"/>
          </p:nvPr>
        </p:nvSpPr>
        <p:spPr>
          <a:xfrm>
            <a:off x="755650" y="5078413"/>
            <a:ext cx="5995988" cy="4762500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25462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CFE1CB8D-FE9D-4D7E-9E8E-D3C8F433C09E}" type="slidenum">
              <a:rPr lang="en-GB" altLang="en-US" smtClean="0"/>
              <a:pPr>
                <a:defRPr/>
              </a:pPr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259737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CFE1CB8D-FE9D-4D7E-9E8E-D3C8F433C09E}" type="slidenum">
              <a:rPr lang="en-GB" altLang="en-US" smtClean="0"/>
              <a:pPr>
                <a:defRPr/>
              </a:pPr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9439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CFE1CB8D-FE9D-4D7E-9E8E-D3C8F433C09E}" type="slidenum">
              <a:rPr lang="en-GB" altLang="en-US" smtClean="0"/>
              <a:pPr>
                <a:defRPr/>
              </a:pPr>
              <a:t>12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75280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8" cy="19319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6915" indent="0" algn="ctr">
              <a:buNone/>
              <a:defRPr/>
            </a:lvl2pPr>
            <a:lvl3pPr marL="913831" indent="0" algn="ctr">
              <a:buNone/>
              <a:defRPr/>
            </a:lvl3pPr>
            <a:lvl4pPr marL="1370746" indent="0" algn="ctr">
              <a:buNone/>
              <a:defRPr/>
            </a:lvl4pPr>
            <a:lvl5pPr marL="1827662" indent="0" algn="ctr">
              <a:buNone/>
              <a:defRPr/>
            </a:lvl5pPr>
            <a:lvl6pPr marL="2284578" indent="0" algn="ctr">
              <a:buNone/>
              <a:defRPr/>
            </a:lvl6pPr>
            <a:lvl7pPr marL="2741494" indent="0" algn="ctr">
              <a:buNone/>
              <a:defRPr/>
            </a:lvl7pPr>
            <a:lvl8pPr marL="3198409" indent="0" algn="ctr">
              <a:buNone/>
              <a:defRPr/>
            </a:lvl8pPr>
            <a:lvl9pPr marL="3655325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3116737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313" y="1588"/>
            <a:ext cx="9064625" cy="636587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03238" y="939800"/>
            <a:ext cx="9018587" cy="51990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2180104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256462" y="7"/>
            <a:ext cx="2265363" cy="6138863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2" y="7"/>
            <a:ext cx="6646863" cy="61388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7644304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8" cy="1931987"/>
          </a:xfrm>
        </p:spPr>
        <p:txBody>
          <a:bodyPr/>
          <a:lstStyle>
            <a:lvl1pPr marL="0" indent="0" algn="ctr">
              <a:buNone/>
              <a:defRPr/>
            </a:lvl1pPr>
            <a:lvl2pPr marL="456915" indent="0" algn="ctr">
              <a:buNone/>
              <a:defRPr/>
            </a:lvl2pPr>
            <a:lvl3pPr marL="913831" indent="0" algn="ctr">
              <a:buNone/>
              <a:defRPr/>
            </a:lvl3pPr>
            <a:lvl4pPr marL="1370746" indent="0" algn="ctr">
              <a:buNone/>
              <a:defRPr/>
            </a:lvl4pPr>
            <a:lvl5pPr marL="1827662" indent="0" algn="ctr">
              <a:buNone/>
              <a:defRPr/>
            </a:lvl5pPr>
            <a:lvl6pPr marL="2284578" indent="0" algn="ctr">
              <a:buNone/>
              <a:defRPr/>
            </a:lvl6pPr>
            <a:lvl7pPr marL="2741494" indent="0" algn="ctr">
              <a:buNone/>
              <a:defRPr/>
            </a:lvl7pPr>
            <a:lvl8pPr marL="3198409" indent="0" algn="ctr">
              <a:buNone/>
              <a:defRPr/>
            </a:lvl8pPr>
            <a:lvl9pPr marL="3655325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403558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104904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6925" y="4857756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15" indent="0">
              <a:buNone/>
              <a:defRPr sz="1800"/>
            </a:lvl2pPr>
            <a:lvl3pPr marL="913831" indent="0">
              <a:buNone/>
              <a:defRPr sz="1700"/>
            </a:lvl3pPr>
            <a:lvl4pPr marL="1370746" indent="0">
              <a:buNone/>
              <a:defRPr sz="1400"/>
            </a:lvl4pPr>
            <a:lvl5pPr marL="1827662" indent="0">
              <a:buNone/>
              <a:defRPr sz="1400"/>
            </a:lvl5pPr>
            <a:lvl6pPr marL="2284578" indent="0">
              <a:buNone/>
              <a:defRPr sz="1400"/>
            </a:lvl6pPr>
            <a:lvl7pPr marL="2741494" indent="0">
              <a:buNone/>
              <a:defRPr sz="1400"/>
            </a:lvl7pPr>
            <a:lvl8pPr marL="3198409" indent="0">
              <a:buNone/>
              <a:defRPr sz="1400"/>
            </a:lvl8pPr>
            <a:lvl9pPr marL="3655325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14500922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03238" y="939803"/>
            <a:ext cx="4432300" cy="5199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87938" y="939803"/>
            <a:ext cx="4433888" cy="5199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4134935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7" y="303220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15" indent="0">
              <a:buNone/>
              <a:defRPr sz="2000" b="1"/>
            </a:lvl2pPr>
            <a:lvl3pPr marL="913831" indent="0">
              <a:buNone/>
              <a:defRPr sz="1800" b="1"/>
            </a:lvl3pPr>
            <a:lvl4pPr marL="1370746" indent="0">
              <a:buNone/>
              <a:defRPr sz="1700" b="1"/>
            </a:lvl4pPr>
            <a:lvl5pPr marL="1827662" indent="0">
              <a:buNone/>
              <a:defRPr sz="1700" b="1"/>
            </a:lvl5pPr>
            <a:lvl6pPr marL="2284578" indent="0">
              <a:buNone/>
              <a:defRPr sz="1700" b="1"/>
            </a:lvl6pPr>
            <a:lvl7pPr marL="2741494" indent="0">
              <a:buNone/>
              <a:defRPr sz="1700" b="1"/>
            </a:lvl7pPr>
            <a:lvl8pPr marL="3198409" indent="0">
              <a:buNone/>
              <a:defRPr sz="1700" b="1"/>
            </a:lvl8pPr>
            <a:lvl9pPr marL="3655325" indent="0">
              <a:buNone/>
              <a:defRPr sz="17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121277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15" indent="0">
              <a:buNone/>
              <a:defRPr sz="2000" b="1"/>
            </a:lvl2pPr>
            <a:lvl3pPr marL="913831" indent="0">
              <a:buNone/>
              <a:defRPr sz="1800" b="1"/>
            </a:lvl3pPr>
            <a:lvl4pPr marL="1370746" indent="0">
              <a:buNone/>
              <a:defRPr sz="1700" b="1"/>
            </a:lvl4pPr>
            <a:lvl5pPr marL="1827662" indent="0">
              <a:buNone/>
              <a:defRPr sz="1700" b="1"/>
            </a:lvl5pPr>
            <a:lvl6pPr marL="2284578" indent="0">
              <a:buNone/>
              <a:defRPr sz="1700" b="1"/>
            </a:lvl6pPr>
            <a:lvl7pPr marL="2741494" indent="0">
              <a:buNone/>
              <a:defRPr sz="1700" b="1"/>
            </a:lvl7pPr>
            <a:lvl8pPr marL="3198409" indent="0">
              <a:buNone/>
              <a:defRPr sz="1700" b="1"/>
            </a:lvl8pPr>
            <a:lvl9pPr marL="3655325" indent="0">
              <a:buNone/>
              <a:defRPr sz="17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121277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42792904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674809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12982654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41768" y="301630"/>
            <a:ext cx="5635625" cy="64515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04825" y="1581157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6915" indent="0">
              <a:buNone/>
              <a:defRPr sz="1200"/>
            </a:lvl2pPr>
            <a:lvl3pPr marL="913831" indent="0">
              <a:buNone/>
              <a:defRPr sz="1000"/>
            </a:lvl3pPr>
            <a:lvl4pPr marL="1370746" indent="0">
              <a:buNone/>
              <a:defRPr sz="900"/>
            </a:lvl4pPr>
            <a:lvl5pPr marL="1827662" indent="0">
              <a:buNone/>
              <a:defRPr sz="900"/>
            </a:lvl5pPr>
            <a:lvl6pPr marL="2284578" indent="0">
              <a:buNone/>
              <a:defRPr sz="900"/>
            </a:lvl6pPr>
            <a:lvl7pPr marL="2741494" indent="0">
              <a:buNone/>
              <a:defRPr sz="900"/>
            </a:lvl7pPr>
            <a:lvl8pPr marL="3198409" indent="0">
              <a:buNone/>
              <a:defRPr sz="900"/>
            </a:lvl8pPr>
            <a:lvl9pPr marL="3655325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295733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313" y="1588"/>
            <a:ext cx="9064625" cy="636587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3238" y="939800"/>
            <a:ext cx="9018587" cy="51990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35676294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76443" y="5291140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76443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6915" indent="0">
              <a:buNone/>
              <a:defRPr sz="2800"/>
            </a:lvl2pPr>
            <a:lvl3pPr marL="913831" indent="0">
              <a:buNone/>
              <a:defRPr sz="2400"/>
            </a:lvl3pPr>
            <a:lvl4pPr marL="1370746" indent="0">
              <a:buNone/>
              <a:defRPr sz="2000"/>
            </a:lvl4pPr>
            <a:lvl5pPr marL="1827662" indent="0">
              <a:buNone/>
              <a:defRPr sz="2000"/>
            </a:lvl5pPr>
            <a:lvl6pPr marL="2284578" indent="0">
              <a:buNone/>
              <a:defRPr sz="2000"/>
            </a:lvl6pPr>
            <a:lvl7pPr marL="2741494" indent="0">
              <a:buNone/>
              <a:defRPr sz="2000"/>
            </a:lvl7pPr>
            <a:lvl8pPr marL="3198409" indent="0">
              <a:buNone/>
              <a:defRPr sz="2000"/>
            </a:lvl8pPr>
            <a:lvl9pPr marL="3655325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76443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6915" indent="0">
              <a:buNone/>
              <a:defRPr sz="1200"/>
            </a:lvl2pPr>
            <a:lvl3pPr marL="913831" indent="0">
              <a:buNone/>
              <a:defRPr sz="1000"/>
            </a:lvl3pPr>
            <a:lvl4pPr marL="1370746" indent="0">
              <a:buNone/>
              <a:defRPr sz="900"/>
            </a:lvl4pPr>
            <a:lvl5pPr marL="1827662" indent="0">
              <a:buNone/>
              <a:defRPr sz="900"/>
            </a:lvl5pPr>
            <a:lvl6pPr marL="2284578" indent="0">
              <a:buNone/>
              <a:defRPr sz="900"/>
            </a:lvl6pPr>
            <a:lvl7pPr marL="2741494" indent="0">
              <a:buNone/>
              <a:defRPr sz="900"/>
            </a:lvl7pPr>
            <a:lvl8pPr marL="3198409" indent="0">
              <a:buNone/>
              <a:defRPr sz="900"/>
            </a:lvl8pPr>
            <a:lvl9pPr marL="3655325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648212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16773441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256462" y="7"/>
            <a:ext cx="2265363" cy="6138863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2" y="7"/>
            <a:ext cx="6646863" cy="6138863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3767499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6925" y="4857756"/>
            <a:ext cx="8567738" cy="15017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6915" indent="0">
              <a:buNone/>
              <a:defRPr sz="1800"/>
            </a:lvl2pPr>
            <a:lvl3pPr marL="913831" indent="0">
              <a:buNone/>
              <a:defRPr sz="1700"/>
            </a:lvl3pPr>
            <a:lvl4pPr marL="1370746" indent="0">
              <a:buNone/>
              <a:defRPr sz="1400"/>
            </a:lvl4pPr>
            <a:lvl5pPr marL="1827662" indent="0">
              <a:buNone/>
              <a:defRPr sz="1400"/>
            </a:lvl5pPr>
            <a:lvl6pPr marL="2284578" indent="0">
              <a:buNone/>
              <a:defRPr sz="1400"/>
            </a:lvl6pPr>
            <a:lvl7pPr marL="2741494" indent="0">
              <a:buNone/>
              <a:defRPr sz="1400"/>
            </a:lvl7pPr>
            <a:lvl8pPr marL="3198409" indent="0">
              <a:buNone/>
              <a:defRPr sz="1400"/>
            </a:lvl8pPr>
            <a:lvl9pPr marL="3655325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1558305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313" y="1588"/>
            <a:ext cx="9064625" cy="636587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03238" y="939803"/>
            <a:ext cx="4432300" cy="51990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87938" y="939803"/>
            <a:ext cx="4433888" cy="51990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502635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7" y="303220"/>
            <a:ext cx="9072563" cy="125888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6915" indent="0">
              <a:buNone/>
              <a:defRPr sz="2000" b="1"/>
            </a:lvl2pPr>
            <a:lvl3pPr marL="913831" indent="0">
              <a:buNone/>
              <a:defRPr sz="1800" b="1"/>
            </a:lvl3pPr>
            <a:lvl4pPr marL="1370746" indent="0">
              <a:buNone/>
              <a:defRPr sz="1700" b="1"/>
            </a:lvl4pPr>
            <a:lvl5pPr marL="1827662" indent="0">
              <a:buNone/>
              <a:defRPr sz="1700" b="1"/>
            </a:lvl5pPr>
            <a:lvl6pPr marL="2284578" indent="0">
              <a:buNone/>
              <a:defRPr sz="1700" b="1"/>
            </a:lvl6pPr>
            <a:lvl7pPr marL="2741494" indent="0">
              <a:buNone/>
              <a:defRPr sz="1700" b="1"/>
            </a:lvl7pPr>
            <a:lvl8pPr marL="3198409" indent="0">
              <a:buNone/>
              <a:defRPr sz="1700" b="1"/>
            </a:lvl8pPr>
            <a:lvl9pPr marL="3655325" indent="0">
              <a:buNone/>
              <a:defRPr sz="17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121277" y="1692275"/>
            <a:ext cx="4456113" cy="7048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6915" indent="0">
              <a:buNone/>
              <a:defRPr sz="2000" b="1"/>
            </a:lvl2pPr>
            <a:lvl3pPr marL="913831" indent="0">
              <a:buNone/>
              <a:defRPr sz="1800" b="1"/>
            </a:lvl3pPr>
            <a:lvl4pPr marL="1370746" indent="0">
              <a:buNone/>
              <a:defRPr sz="1700" b="1"/>
            </a:lvl4pPr>
            <a:lvl5pPr marL="1827662" indent="0">
              <a:buNone/>
              <a:defRPr sz="1700" b="1"/>
            </a:lvl5pPr>
            <a:lvl6pPr marL="2284578" indent="0">
              <a:buNone/>
              <a:defRPr sz="1700" b="1"/>
            </a:lvl6pPr>
            <a:lvl7pPr marL="2741494" indent="0">
              <a:buNone/>
              <a:defRPr sz="1700" b="1"/>
            </a:lvl7pPr>
            <a:lvl8pPr marL="3198409" indent="0">
              <a:buNone/>
              <a:defRPr sz="1700" b="1"/>
            </a:lvl8pPr>
            <a:lvl9pPr marL="3655325" indent="0">
              <a:buNone/>
              <a:defRPr sz="17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121277" y="2397125"/>
            <a:ext cx="4456113" cy="43561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251103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313" y="1588"/>
            <a:ext cx="9064625" cy="636587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408429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 descr="https://3f0cce93-a-62cb3a1a-s-sites.googlegroups.com/site/zamgatmtraininghk2014/config/customLogo.gif?attachauth=ANoY7cr9ngXP82bUFugnnm4JY9YpSs5UYNOWFOWcTBhuOJE8syj1ZYP_MpA6hsMegBTaA5Hl0jFHXrn1nJy3KSYSc1V_VNNjy9OE6dBzTdsOD-FFqCwpZLO0HR6npwk60LtyENL1mgiR-KWLeaIGWXBAnv69fwdIcIKqTUAiRNxY47Ib_iPvkaFnjQM0NDjBUZKJR_UcoBWZCFvnzh1xtHtQLLDPyD4mjs07Das9Sf5UbNl5c2CRCEw%3D&amp;attredirects=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8963" y="39688"/>
            <a:ext cx="1362075" cy="531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9997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41768" y="301630"/>
            <a:ext cx="5635625" cy="6451599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04825" y="1581157"/>
            <a:ext cx="3316288" cy="5172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6915" indent="0">
              <a:buNone/>
              <a:defRPr sz="1200"/>
            </a:lvl2pPr>
            <a:lvl3pPr marL="913831" indent="0">
              <a:buNone/>
              <a:defRPr sz="1000"/>
            </a:lvl3pPr>
            <a:lvl4pPr marL="1370746" indent="0">
              <a:buNone/>
              <a:defRPr sz="900"/>
            </a:lvl4pPr>
            <a:lvl5pPr marL="1827662" indent="0">
              <a:buNone/>
              <a:defRPr sz="900"/>
            </a:lvl5pPr>
            <a:lvl6pPr marL="2284578" indent="0">
              <a:buNone/>
              <a:defRPr sz="900"/>
            </a:lvl6pPr>
            <a:lvl7pPr marL="2741494" indent="0">
              <a:buNone/>
              <a:defRPr sz="900"/>
            </a:lvl7pPr>
            <a:lvl8pPr marL="3198409" indent="0">
              <a:buNone/>
              <a:defRPr sz="900"/>
            </a:lvl8pPr>
            <a:lvl9pPr marL="3655325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2203228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76443" y="5291140"/>
            <a:ext cx="6048375" cy="625475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76443" y="674688"/>
            <a:ext cx="6048375" cy="4537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6915" indent="0">
              <a:buNone/>
              <a:defRPr sz="2800"/>
            </a:lvl2pPr>
            <a:lvl3pPr marL="913831" indent="0">
              <a:buNone/>
              <a:defRPr sz="2400"/>
            </a:lvl3pPr>
            <a:lvl4pPr marL="1370746" indent="0">
              <a:buNone/>
              <a:defRPr sz="2000"/>
            </a:lvl4pPr>
            <a:lvl5pPr marL="1827662" indent="0">
              <a:buNone/>
              <a:defRPr sz="2000"/>
            </a:lvl5pPr>
            <a:lvl6pPr marL="2284578" indent="0">
              <a:buNone/>
              <a:defRPr sz="2000"/>
            </a:lvl6pPr>
            <a:lvl7pPr marL="2741494" indent="0">
              <a:buNone/>
              <a:defRPr sz="2000"/>
            </a:lvl7pPr>
            <a:lvl8pPr marL="3198409" indent="0">
              <a:buNone/>
              <a:defRPr sz="2000"/>
            </a:lvl8pPr>
            <a:lvl9pPr marL="3655325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76443" y="5916613"/>
            <a:ext cx="6048375" cy="8874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6915" indent="0">
              <a:buNone/>
              <a:defRPr sz="1200"/>
            </a:lvl2pPr>
            <a:lvl3pPr marL="913831" indent="0">
              <a:buNone/>
              <a:defRPr sz="1000"/>
            </a:lvl3pPr>
            <a:lvl4pPr marL="1370746" indent="0">
              <a:buNone/>
              <a:defRPr sz="900"/>
            </a:lvl4pPr>
            <a:lvl5pPr marL="1827662" indent="0">
              <a:buNone/>
              <a:defRPr sz="900"/>
            </a:lvl5pPr>
            <a:lvl6pPr marL="2284578" indent="0">
              <a:buNone/>
              <a:defRPr sz="900"/>
            </a:lvl6pPr>
            <a:lvl7pPr marL="2741494" indent="0">
              <a:buNone/>
              <a:defRPr sz="900"/>
            </a:lvl7pPr>
            <a:lvl8pPr marL="3198409" indent="0">
              <a:buNone/>
              <a:defRPr sz="900"/>
            </a:lvl8pPr>
            <a:lvl9pPr marL="3655325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idx="10"/>
          </p:nvPr>
        </p:nvSpPr>
        <p:spPr>
          <a:xfrm>
            <a:off x="107950" y="7213600"/>
            <a:ext cx="2143125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idx="11"/>
          </p:nvPr>
        </p:nvSpPr>
        <p:spPr>
          <a:xfrm>
            <a:off x="5976938" y="7213600"/>
            <a:ext cx="3986212" cy="31273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</p:spTree>
    <p:extLst>
      <p:ext uri="{BB962C8B-B14F-4D97-AF65-F5344CB8AC3E}">
        <p14:creationId xmlns:p14="http://schemas.microsoft.com/office/powerpoint/2010/main" val="101028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Text Box 13"/>
          <p:cNvSpPr txBox="1">
            <a:spLocks noChangeArrowheads="1"/>
          </p:cNvSpPr>
          <p:nvPr/>
        </p:nvSpPr>
        <p:spPr bwMode="auto">
          <a:xfrm>
            <a:off x="9313863" y="7161213"/>
            <a:ext cx="1343025" cy="43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9944" tIns="44973" rIns="89944" bIns="44973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13000"/>
              </a:lnSpc>
              <a:buSzPct val="100000"/>
              <a:defRPr/>
            </a:pPr>
            <a:fld id="{7270B8E4-9960-45AE-A6CE-DDC4814AA1DE}" type="slidenum">
              <a:rPr lang="en-US" altLang="en-US" sz="2000" smtClean="0">
                <a:solidFill>
                  <a:srgbClr val="FFFFFF"/>
                </a:solidFill>
              </a:rPr>
              <a:pPr eaLnBrk="1">
                <a:lnSpc>
                  <a:spcPct val="113000"/>
                </a:lnSpc>
                <a:buSzPct val="100000"/>
                <a:defRPr/>
              </a:pPr>
              <a:t>‹Nr.›</a:t>
            </a:fld>
            <a:endParaRPr lang="en-US" altLang="en-US" sz="2000">
              <a:solidFill>
                <a:srgbClr val="FFFFFF"/>
              </a:solidFill>
            </a:endParaRP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xmlns="" id="{405AEA57-B79E-4ECB-9FE9-DB7CF022F3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7313" y="1588"/>
            <a:ext cx="9064625" cy="636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title text format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xmlns="" id="{6C3CD8C4-0B85-4157-B6CB-46C562E526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939800"/>
            <a:ext cx="9018587" cy="5199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</p:txBody>
      </p:sp>
      <p:sp>
        <p:nvSpPr>
          <p:cNvPr id="14" name="AutoShape 9">
            <a:extLst>
              <a:ext uri="{FF2B5EF4-FFF2-40B4-BE49-F238E27FC236}">
                <a16:creationId xmlns:a16="http://schemas.microsoft.com/office/drawing/2014/main" xmlns="" id="{4E49B1B4-45F8-4E50-935A-447563FFD72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0099675" cy="611188"/>
          </a:xfrm>
          <a:prstGeom prst="roundRect">
            <a:avLst>
              <a:gd name="adj" fmla="val 440"/>
            </a:avLst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90000">
                <a:schemeClr val="tx2">
                  <a:lumMod val="65000"/>
                  <a:lumOff val="35000"/>
                  <a:tint val="44500"/>
                  <a:satMod val="160000"/>
                </a:schemeClr>
              </a:gs>
              <a:gs pos="100000">
                <a:schemeClr val="tx2">
                  <a:lumMod val="65000"/>
                  <a:lumOff val="35000"/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txBody>
          <a:bodyPr wrap="none" lIns="91383" tIns="45691" rIns="91383" bIns="45691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xmlns="" id="{4A6392D2-2854-4AD9-8824-91DF436DC05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7313" y="1588"/>
            <a:ext cx="9064625" cy="636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defTabSz="455613" rtl="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600">
                <a:solidFill>
                  <a:schemeClr val="bg1"/>
                </a:solidFill>
                <a:latin typeface="+mj-lt"/>
                <a:ea typeface="+mj-ea"/>
                <a:cs typeface="ＭＳ Ｐゴシック" charset="0"/>
              </a:defRPr>
            </a:lvl1pPr>
            <a:lvl2pPr algn="l" defTabSz="455613" rtl="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6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0"/>
              </a:defRPr>
            </a:lvl2pPr>
            <a:lvl3pPr algn="l" defTabSz="455613" rtl="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6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0"/>
              </a:defRPr>
            </a:lvl3pPr>
            <a:lvl4pPr algn="l" defTabSz="455613" rtl="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6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0"/>
              </a:defRPr>
            </a:lvl4pPr>
            <a:lvl5pPr algn="l" defTabSz="455613" rtl="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6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0"/>
              </a:defRPr>
            </a:lvl5pPr>
            <a:lvl6pPr marL="2513037" indent="-228459" algn="l" defTabSz="456915" rtl="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36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6pPr>
            <a:lvl7pPr marL="2969952" indent="-228459" algn="l" defTabSz="456915" rtl="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36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7pPr>
            <a:lvl8pPr marL="3426870" indent="-228459" algn="l" defTabSz="456915" rtl="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36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8pPr>
            <a:lvl9pPr marL="3883783" indent="-228459" algn="l" defTabSz="456915" rtl="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36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GB" kern="0" dirty="0"/>
          </a:p>
        </p:txBody>
      </p:sp>
      <p:pic>
        <p:nvPicPr>
          <p:cNvPr id="17" name="Picture 10" descr="https://37874ba4-a-62cb3a1a-s-sites.googlegroups.com/site/flexpartcourse2014/home/flexpart_banner.png?attachauth=ANoY7cpxMuZY__NvstajGQwQPoBwGle1slYYzagqGEDfrsOFCRZ6T2Uwzp82awiUUiHeeLWzapnYVKbalWAuGBFt9J96Eg-EhbZp1GqXQ-I0-boo-Eikd4yV1oRG7njiSHUVWdp2ivZ4n0_coNzoLHkQaK2YvtKGOOesR0uXQPA43jic75YsyF6BXUSzRvtqMM0yqp2bF2Qf7nwlRIanvqZdkf3RkSI15fo1PpRyP2KgmkwtVkzgTEI%3D&amp;attredirects=0">
            <a:extLst>
              <a:ext uri="{FF2B5EF4-FFF2-40B4-BE49-F238E27FC236}">
                <a16:creationId xmlns:a16="http://schemas.microsoft.com/office/drawing/2014/main" xmlns="" id="{8993A2F0-E957-4ED2-93A2-B3B326386D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5300" y="0"/>
            <a:ext cx="695325" cy="49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7">
            <a:extLst>
              <a:ext uri="{FF2B5EF4-FFF2-40B4-BE49-F238E27FC236}">
                <a16:creationId xmlns:a16="http://schemas.microsoft.com/office/drawing/2014/main" xmlns="" id="{DAE11BA7-FCEB-4820-A497-98403F381401}"/>
              </a:ext>
            </a:extLst>
          </p:cNvPr>
          <p:cNvSpPr>
            <a:spLocks noGrp="1" noChangeArrowheads="1"/>
          </p:cNvSpPr>
          <p:nvPr>
            <p:ph type="dt" idx="2"/>
          </p:nvPr>
        </p:nvSpPr>
        <p:spPr bwMode="auto">
          <a:xfrm>
            <a:off x="107950" y="7213600"/>
            <a:ext cx="2143125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defTabSz="456915" eaLnBrk="1">
              <a:lnSpc>
                <a:spcPct val="93000"/>
              </a:lnSpc>
              <a:buClrTx/>
              <a:buSzPct val="100000"/>
              <a:buFontTx/>
              <a:buNone/>
              <a:tabLst>
                <a:tab pos="723451" algn="l"/>
                <a:tab pos="1446896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Rectangle 8">
            <a:extLst>
              <a:ext uri="{FF2B5EF4-FFF2-40B4-BE49-F238E27FC236}">
                <a16:creationId xmlns:a16="http://schemas.microsoft.com/office/drawing/2014/main" xmlns="" id="{30175AA3-EAF1-4B40-AD4E-A313974DD26D}"/>
              </a:ext>
            </a:extLst>
          </p:cNvPr>
          <p:cNvSpPr>
            <a:spLocks noGrp="1" noChangeArrowheads="1"/>
          </p:cNvSpPr>
          <p:nvPr>
            <p:ph type="ftr" idx="3"/>
          </p:nvPr>
        </p:nvSpPr>
        <p:spPr bwMode="auto">
          <a:xfrm>
            <a:off x="5976938" y="7213600"/>
            <a:ext cx="3986212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defTabSz="456915" eaLnBrk="1">
              <a:lnSpc>
                <a:spcPct val="93000"/>
              </a:lnSpc>
              <a:buClrTx/>
              <a:buSzPct val="100000"/>
              <a:buFontTx/>
              <a:buNone/>
              <a:tabLst>
                <a:tab pos="723451" algn="l"/>
                <a:tab pos="1446896" algn="l"/>
                <a:tab pos="2170350" algn="l"/>
                <a:tab pos="2893799" algn="l"/>
                <a:tab pos="3617248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" name="AutoShape 9">
            <a:extLst>
              <a:ext uri="{FF2B5EF4-FFF2-40B4-BE49-F238E27FC236}">
                <a16:creationId xmlns:a16="http://schemas.microsoft.com/office/drawing/2014/main" xmlns="" id="{1D075E3B-55A6-43F7-8E2E-08E2390BD8C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7246938"/>
            <a:ext cx="10080625" cy="312737"/>
          </a:xfrm>
          <a:prstGeom prst="roundRect">
            <a:avLst>
              <a:gd name="adj" fmla="val 440"/>
            </a:avLst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p:spPr>
        <p:txBody>
          <a:bodyPr wrap="none" lIns="91383" tIns="45691" rIns="91383" bIns="45691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11">
            <a:extLst>
              <a:ext uri="{FF2B5EF4-FFF2-40B4-BE49-F238E27FC236}">
                <a16:creationId xmlns:a16="http://schemas.microsoft.com/office/drawing/2014/main" xmlns="" id="{A1CA30DF-1201-459E-988F-A20D49141F7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7313" y="7235825"/>
            <a:ext cx="4808537" cy="354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1600" dirty="0"/>
              <a:t>FLEXPART TRAINING 2019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71" r:id="rId7"/>
    <p:sldLayoutId id="2147483956" r:id="rId8"/>
    <p:sldLayoutId id="2147483957" r:id="rId9"/>
    <p:sldLayoutId id="2147483958" r:id="rId10"/>
    <p:sldLayoutId id="2147483959" r:id="rId11"/>
  </p:sldLayoutIdLst>
  <p:hf hdr="0" dt="0"/>
  <p:txStyles>
    <p:titleStyle>
      <a:lvl1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chemeClr val="bg1"/>
          </a:solidFill>
          <a:latin typeface="+mj-lt"/>
          <a:ea typeface="+mj-ea"/>
          <a:cs typeface="ＭＳ Ｐゴシック" charset="0"/>
        </a:defRPr>
      </a:lvl1pPr>
      <a:lvl2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chemeClr val="bg1"/>
          </a:solidFill>
          <a:latin typeface="Arial" charset="0"/>
          <a:ea typeface="ＭＳ Ｐゴシック" charset="-128"/>
          <a:cs typeface="ＭＳ Ｐゴシック" charset="0"/>
        </a:defRPr>
      </a:lvl2pPr>
      <a:lvl3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chemeClr val="bg1"/>
          </a:solidFill>
          <a:latin typeface="Arial" charset="0"/>
          <a:ea typeface="ＭＳ Ｐゴシック" charset="-128"/>
          <a:cs typeface="ＭＳ Ｐゴシック" charset="0"/>
        </a:defRPr>
      </a:lvl3pPr>
      <a:lvl4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chemeClr val="bg1"/>
          </a:solidFill>
          <a:latin typeface="Arial" charset="0"/>
          <a:ea typeface="ＭＳ Ｐゴシック" charset="-128"/>
          <a:cs typeface="ＭＳ Ｐゴシック" charset="0"/>
        </a:defRPr>
      </a:lvl4pPr>
      <a:lvl5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chemeClr val="bg1"/>
          </a:solidFill>
          <a:latin typeface="Arial" charset="0"/>
          <a:ea typeface="ＭＳ Ｐゴシック" charset="-128"/>
          <a:cs typeface="ＭＳ Ｐゴシック" charset="0"/>
        </a:defRPr>
      </a:lvl5pPr>
      <a:lvl6pPr marL="2513037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6pPr>
      <a:lvl7pPr marL="2969952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7pPr>
      <a:lvl8pPr marL="3426870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8pPr>
      <a:lvl9pPr marL="3883783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9pPr>
    </p:titleStyle>
    <p:bodyStyle>
      <a:lvl1pPr marL="341313" indent="-341313" algn="l" defTabSz="455613" rtl="0" eaLnBrk="0" fontAlgn="base" hangingPunct="0">
        <a:lnSpc>
          <a:spcPct val="113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itchFamily="18" charset="0"/>
        <a:defRPr sz="2800">
          <a:solidFill>
            <a:srgbClr val="1A1A4D"/>
          </a:solidFill>
          <a:latin typeface="+mn-lt"/>
          <a:ea typeface="+mn-ea"/>
          <a:cs typeface="ＭＳ Ｐゴシック" charset="0"/>
        </a:defRPr>
      </a:lvl1pPr>
      <a:lvl2pPr marL="741363" indent="-284163" algn="l" defTabSz="455613" rtl="0" eaLnBrk="0" fontAlgn="base" hangingPunct="0">
        <a:lnSpc>
          <a:spcPct val="11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itchFamily="18" charset="0"/>
        <a:defRPr sz="2400">
          <a:solidFill>
            <a:srgbClr val="1A1A4D"/>
          </a:solidFill>
          <a:latin typeface="+mn-lt"/>
          <a:ea typeface="+mn-ea"/>
        </a:defRPr>
      </a:lvl2pPr>
      <a:lvl3pPr marL="1141413" indent="-227013" algn="l" defTabSz="455613" rtl="0" eaLnBrk="0" fontAlgn="base" hangingPunct="0">
        <a:lnSpc>
          <a:spcPct val="11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1A1A4D"/>
          </a:solidFill>
          <a:latin typeface="+mn-lt"/>
          <a:ea typeface="+mn-ea"/>
        </a:defRPr>
      </a:lvl3pPr>
      <a:lvl4pPr marL="1598613" indent="-227013" algn="l" defTabSz="455613" rtl="0" eaLnBrk="0" fontAlgn="base" hangingPunct="0">
        <a:lnSpc>
          <a:spcPct val="11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itchFamily="18" charset="0"/>
        <a:defRPr sz="1700">
          <a:solidFill>
            <a:srgbClr val="1A1A4D"/>
          </a:solidFill>
          <a:latin typeface="+mn-lt"/>
          <a:ea typeface="+mn-ea"/>
        </a:defRPr>
      </a:lvl4pPr>
      <a:lvl5pPr marL="2055813" indent="-227013" algn="l" defTabSz="455613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8" charset="0"/>
        <a:defRPr sz="1700">
          <a:solidFill>
            <a:srgbClr val="1A1A4D"/>
          </a:solidFill>
          <a:latin typeface="+mn-lt"/>
          <a:ea typeface="+mn-ea"/>
        </a:defRPr>
      </a:lvl5pPr>
      <a:lvl6pPr marL="2513037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6pPr>
      <a:lvl7pPr marL="2969952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7pPr>
      <a:lvl8pPr marL="3426870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8pPr>
      <a:lvl9pPr marL="3883783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15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831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746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662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578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494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409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325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1"/>
          <p:cNvGrpSpPr>
            <a:grpSpLocks/>
          </p:cNvGrpSpPr>
          <p:nvPr/>
        </p:nvGrpSpPr>
        <p:grpSpPr bwMode="auto">
          <a:xfrm>
            <a:off x="0" y="0"/>
            <a:ext cx="10075863" cy="679450"/>
            <a:chOff x="0" y="0"/>
            <a:chExt cx="6347" cy="428"/>
          </a:xfrm>
        </p:grpSpPr>
        <p:sp>
          <p:nvSpPr>
            <p:cNvPr id="2" name="AutoShape 2"/>
            <p:cNvSpPr>
              <a:spLocks noChangeArrowheads="1"/>
            </p:cNvSpPr>
            <p:nvPr/>
          </p:nvSpPr>
          <p:spPr bwMode="auto">
            <a:xfrm>
              <a:off x="0" y="0"/>
              <a:ext cx="6347" cy="428"/>
            </a:xfrm>
            <a:prstGeom prst="roundRect">
              <a:avLst>
                <a:gd name="adj" fmla="val 287"/>
              </a:avLst>
            </a:prstGeom>
            <a:solidFill>
              <a:srgbClr val="335B8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456915" eaLnBrk="1">
                <a:lnSpc>
                  <a:spcPct val="113000"/>
                </a:lnSpc>
                <a:buClr>
                  <a:srgbClr val="000000"/>
                </a:buClr>
                <a:buSzPct val="100000"/>
                <a:buFont typeface="Times New Roman" charset="0"/>
                <a:buNone/>
                <a:defRPr/>
              </a:pPr>
              <a:endParaRPr lang="de-DE"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063" name="Freeform 3"/>
            <p:cNvSpPr>
              <a:spLocks noChangeArrowheads="1"/>
            </p:cNvSpPr>
            <p:nvPr/>
          </p:nvSpPr>
          <p:spPr bwMode="auto">
            <a:xfrm>
              <a:off x="4093" y="0"/>
              <a:ext cx="1126" cy="42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66 w 21600"/>
                <a:gd name="T13" fmla="*/ 4593 h 21600"/>
                <a:gd name="T14" fmla="*/ 17034 w 21600"/>
                <a:gd name="T15" fmla="*/ 17007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516" y="21600"/>
                  </a:lnTo>
                  <a:lnTo>
                    <a:pt x="16084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8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88" name="AutoShape 4"/>
            <p:cNvSpPr>
              <a:spLocks noChangeArrowheads="1"/>
            </p:cNvSpPr>
            <p:nvPr/>
          </p:nvSpPr>
          <p:spPr bwMode="auto">
            <a:xfrm>
              <a:off x="4940" y="0"/>
              <a:ext cx="1407" cy="428"/>
            </a:xfrm>
            <a:prstGeom prst="roundRect">
              <a:avLst>
                <a:gd name="adj" fmla="val 287"/>
              </a:avLst>
            </a:prstGeom>
            <a:solidFill>
              <a:srgbClr val="408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456915" eaLnBrk="1">
                <a:lnSpc>
                  <a:spcPct val="113000"/>
                </a:lnSpc>
                <a:buClr>
                  <a:srgbClr val="000000"/>
                </a:buClr>
                <a:buSzPct val="100000"/>
                <a:buFont typeface="Times New Roman" charset="0"/>
                <a:buNone/>
                <a:defRPr/>
              </a:pPr>
              <a:endParaRPr lang="de-DE"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3075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9064625" cy="636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3076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939800"/>
            <a:ext cx="9018587" cy="5199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dt"/>
          </p:nvPr>
        </p:nvSpPr>
        <p:spPr bwMode="auto">
          <a:xfrm>
            <a:off x="107950" y="7213600"/>
            <a:ext cx="2143125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defTabSz="456915" eaLnBrk="1">
              <a:lnSpc>
                <a:spcPct val="93000"/>
              </a:lnSpc>
              <a:buClrTx/>
              <a:buSzPct val="100000"/>
              <a:buFontTx/>
              <a:buNone/>
              <a:tabLst>
                <a:tab pos="723451" algn="l"/>
                <a:tab pos="1446896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5976938" y="7213600"/>
            <a:ext cx="3986212" cy="31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defTabSz="456915" eaLnBrk="1">
              <a:lnSpc>
                <a:spcPct val="93000"/>
              </a:lnSpc>
              <a:buClrTx/>
              <a:buSzPct val="100000"/>
              <a:buFontTx/>
              <a:buNone/>
              <a:tabLst>
                <a:tab pos="723451" algn="l"/>
                <a:tab pos="1446896" algn="l"/>
                <a:tab pos="2170350" algn="l"/>
                <a:tab pos="2893799" algn="l"/>
                <a:tab pos="3617248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r>
              <a:rPr lang="en-US"/>
              <a:t>maurer</a:t>
            </a:r>
          </a:p>
        </p:txBody>
      </p:sp>
      <p:pic>
        <p:nvPicPr>
          <p:cNvPr id="4" name="Picture 9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9045575" y="65088"/>
            <a:ext cx="979488" cy="573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3082" name="Text Box 10"/>
          <p:cNvSpPr txBox="1">
            <a:spLocks noChangeArrowheads="1"/>
          </p:cNvSpPr>
          <p:nvPr/>
        </p:nvSpPr>
        <p:spPr bwMode="auto">
          <a:xfrm>
            <a:off x="107950" y="7213600"/>
            <a:ext cx="2146300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9pPr>
          </a:lstStyle>
          <a:p>
            <a:pPr defTabSz="456915" eaLnBrk="1">
              <a:lnSpc>
                <a:spcPct val="93000"/>
              </a:lnSpc>
              <a:buSzPct val="100000"/>
              <a:defRPr/>
            </a:pPr>
            <a:endParaRPr lang="en-US" sz="1400">
              <a:solidFill>
                <a:srgbClr val="000000"/>
              </a:solidFill>
              <a:latin typeface="Times New Roman" pitchFamily="16" charset="0"/>
            </a:endParaRPr>
          </a:p>
        </p:txBody>
      </p:sp>
      <p:sp>
        <p:nvSpPr>
          <p:cNvPr id="3083" name="Text Box 11"/>
          <p:cNvSpPr txBox="1">
            <a:spLocks noChangeArrowheads="1"/>
          </p:cNvSpPr>
          <p:nvPr/>
        </p:nvSpPr>
        <p:spPr bwMode="auto">
          <a:xfrm>
            <a:off x="5976938" y="7213600"/>
            <a:ext cx="3989387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defTabSz="456915" eaLnBrk="1">
              <a:lnSpc>
                <a:spcPct val="93000"/>
              </a:lnSpc>
              <a:buSzPct val="100000"/>
              <a:defRPr/>
            </a:pPr>
            <a:endParaRPr lang="en-US" sz="1400">
              <a:solidFill>
                <a:srgbClr val="000000"/>
              </a:solidFill>
              <a:latin typeface="Times New Roman" pitchFamily="16" charset="0"/>
            </a:endParaRPr>
          </a:p>
        </p:txBody>
      </p:sp>
      <p:sp>
        <p:nvSpPr>
          <p:cNvPr id="5" name="AutoShape 12"/>
          <p:cNvSpPr>
            <a:spLocks noChangeArrowheads="1"/>
          </p:cNvSpPr>
          <p:nvPr/>
        </p:nvSpPr>
        <p:spPr bwMode="auto">
          <a:xfrm>
            <a:off x="0" y="7199313"/>
            <a:ext cx="10080625" cy="360362"/>
          </a:xfrm>
          <a:prstGeom prst="roundRect">
            <a:avLst>
              <a:gd name="adj" fmla="val 440"/>
            </a:avLst>
          </a:prstGeom>
          <a:solidFill>
            <a:srgbClr val="4281B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383" tIns="45691" rIns="91383" bIns="45691" anchor="ctr"/>
          <a:lstStyle/>
          <a:p>
            <a:pPr defTabSz="456915"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de-DE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085" name="Text Box 13"/>
          <p:cNvSpPr txBox="1">
            <a:spLocks noChangeArrowheads="1"/>
          </p:cNvSpPr>
          <p:nvPr/>
        </p:nvSpPr>
        <p:spPr bwMode="auto">
          <a:xfrm>
            <a:off x="107950" y="7167563"/>
            <a:ext cx="2147888" cy="414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2000"/>
              <a:t>April 2013</a:t>
            </a:r>
          </a:p>
        </p:txBody>
      </p:sp>
      <p:sp>
        <p:nvSpPr>
          <p:cNvPr id="3086" name="Text Box 14"/>
          <p:cNvSpPr txBox="1">
            <a:spLocks noChangeArrowheads="1"/>
          </p:cNvSpPr>
          <p:nvPr/>
        </p:nvSpPr>
        <p:spPr bwMode="auto">
          <a:xfrm>
            <a:off x="2989263" y="6961188"/>
            <a:ext cx="3990975" cy="82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-128"/>
              </a:defRPr>
            </a:lvl9pPr>
          </a:lstStyle>
          <a:p>
            <a:pPr defTabSz="456915" eaLnBrk="1">
              <a:lnSpc>
                <a:spcPct val="113000"/>
              </a:lnSpc>
              <a:buSzPct val="100000"/>
              <a:defRPr/>
            </a:pPr>
            <a:r>
              <a:rPr lang="en-US" sz="2000"/>
              <a:t>FLEXPART training course 2013</a:t>
            </a:r>
          </a:p>
        </p:txBody>
      </p:sp>
      <p:sp>
        <p:nvSpPr>
          <p:cNvPr id="3087" name="Text Box 15"/>
          <p:cNvSpPr txBox="1">
            <a:spLocks noChangeArrowheads="1"/>
          </p:cNvSpPr>
          <p:nvPr/>
        </p:nvSpPr>
        <p:spPr bwMode="auto">
          <a:xfrm>
            <a:off x="8778875" y="7094538"/>
            <a:ext cx="1343025" cy="43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9944" tIns="44973" rIns="89944" bIns="44973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5613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13000"/>
              </a:lnSpc>
              <a:buSzPct val="100000"/>
              <a:defRPr/>
            </a:pPr>
            <a:fld id="{FEF38322-10AF-46DD-9ED4-A8BD78B2F318}" type="slidenum">
              <a:rPr lang="en-US" altLang="en-US" sz="2000" smtClean="0">
                <a:solidFill>
                  <a:srgbClr val="FFFFFF"/>
                </a:solidFill>
              </a:rPr>
              <a:pPr eaLnBrk="1">
                <a:lnSpc>
                  <a:spcPct val="113000"/>
                </a:lnSpc>
                <a:buSzPct val="100000"/>
                <a:defRPr/>
              </a:pPr>
              <a:t>‹Nr.›</a:t>
            </a:fld>
            <a:endParaRPr lang="en-US" altLang="en-US" sz="200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</p:sldLayoutIdLst>
  <p:hf hdr="0" dt="0"/>
  <p:txStyles>
    <p:titleStyle>
      <a:lvl1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rgbClr val="FFFFFF"/>
          </a:solidFill>
          <a:latin typeface="+mj-lt"/>
          <a:ea typeface="+mj-ea"/>
          <a:cs typeface="ＭＳ Ｐゴシック" charset="0"/>
        </a:defRPr>
      </a:lvl1pPr>
      <a:lvl2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rgbClr val="FFFFFF"/>
          </a:solidFill>
          <a:latin typeface="Arial" charset="0"/>
          <a:ea typeface="ＭＳ Ｐゴシック" charset="-128"/>
          <a:cs typeface="ＭＳ Ｐゴシック" charset="0"/>
        </a:defRPr>
      </a:lvl2pPr>
      <a:lvl3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rgbClr val="FFFFFF"/>
          </a:solidFill>
          <a:latin typeface="Arial" charset="0"/>
          <a:ea typeface="ＭＳ Ｐゴシック" charset="-128"/>
          <a:cs typeface="ＭＳ Ｐゴシック" charset="0"/>
        </a:defRPr>
      </a:lvl3pPr>
      <a:lvl4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rgbClr val="FFFFFF"/>
          </a:solidFill>
          <a:latin typeface="Arial" charset="0"/>
          <a:ea typeface="ＭＳ Ｐゴシック" charset="-128"/>
          <a:cs typeface="ＭＳ Ｐゴシック" charset="0"/>
        </a:defRPr>
      </a:lvl4pPr>
      <a:lvl5pPr algn="l" defTabSz="455613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600">
          <a:solidFill>
            <a:srgbClr val="FFFFFF"/>
          </a:solidFill>
          <a:latin typeface="Arial" charset="0"/>
          <a:ea typeface="ＭＳ Ｐゴシック" charset="-128"/>
          <a:cs typeface="ＭＳ Ｐゴシック" charset="0"/>
        </a:defRPr>
      </a:lvl5pPr>
      <a:lvl6pPr marL="2513037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6pPr>
      <a:lvl7pPr marL="2969952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7pPr>
      <a:lvl8pPr marL="3426870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8pPr>
      <a:lvl9pPr marL="3883783" indent="-228459" algn="l" defTabSz="456915" rtl="0" eaLnBrk="0" fontAlgn="base" hangingPunct="0">
        <a:lnSpc>
          <a:spcPct val="11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FFFFFF"/>
          </a:solidFill>
          <a:latin typeface="Arial" charset="0"/>
          <a:ea typeface="ＭＳ Ｐゴシック" charset="-128"/>
        </a:defRPr>
      </a:lvl9pPr>
    </p:titleStyle>
    <p:bodyStyle>
      <a:lvl1pPr marL="341313" indent="-341313" algn="l" defTabSz="455613" rtl="0" eaLnBrk="0" fontAlgn="base" hangingPunct="0">
        <a:lnSpc>
          <a:spcPct val="113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itchFamily="18" charset="0"/>
        <a:defRPr sz="2800">
          <a:solidFill>
            <a:srgbClr val="1A1A4D"/>
          </a:solidFill>
          <a:latin typeface="+mn-lt"/>
          <a:ea typeface="+mn-ea"/>
          <a:cs typeface="ＭＳ Ｐゴシック" charset="0"/>
        </a:defRPr>
      </a:lvl1pPr>
      <a:lvl2pPr marL="741363" indent="-284163" algn="l" defTabSz="455613" rtl="0" eaLnBrk="0" fontAlgn="base" hangingPunct="0">
        <a:lnSpc>
          <a:spcPct val="11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itchFamily="18" charset="0"/>
        <a:defRPr sz="2400">
          <a:solidFill>
            <a:srgbClr val="1A1A4D"/>
          </a:solidFill>
          <a:latin typeface="+mn-lt"/>
          <a:ea typeface="+mn-ea"/>
        </a:defRPr>
      </a:lvl2pPr>
      <a:lvl3pPr marL="1141413" indent="-227013" algn="l" defTabSz="455613" rtl="0" eaLnBrk="0" fontAlgn="base" hangingPunct="0">
        <a:lnSpc>
          <a:spcPct val="11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1A1A4D"/>
          </a:solidFill>
          <a:latin typeface="+mn-lt"/>
          <a:ea typeface="+mn-ea"/>
        </a:defRPr>
      </a:lvl3pPr>
      <a:lvl4pPr marL="1598613" indent="-227013" algn="l" defTabSz="455613" rtl="0" eaLnBrk="0" fontAlgn="base" hangingPunct="0">
        <a:lnSpc>
          <a:spcPct val="11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itchFamily="18" charset="0"/>
        <a:defRPr sz="1700">
          <a:solidFill>
            <a:srgbClr val="1A1A4D"/>
          </a:solidFill>
          <a:latin typeface="+mn-lt"/>
          <a:ea typeface="+mn-ea"/>
        </a:defRPr>
      </a:lvl4pPr>
      <a:lvl5pPr marL="2055813" indent="-227013" algn="l" defTabSz="455613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8" charset="0"/>
        <a:defRPr sz="1700">
          <a:solidFill>
            <a:srgbClr val="1A1A4D"/>
          </a:solidFill>
          <a:latin typeface="+mn-lt"/>
          <a:ea typeface="+mn-ea"/>
        </a:defRPr>
      </a:lvl5pPr>
      <a:lvl6pPr marL="2513037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6pPr>
      <a:lvl7pPr marL="2969952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7pPr>
      <a:lvl8pPr marL="3426870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8pPr>
      <a:lvl9pPr marL="3883783" indent="-228459" algn="l" defTabSz="456915" rtl="0" eaLnBrk="0" fontAlgn="base" hangingPunct="0">
        <a:lnSpc>
          <a:spcPct val="11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700">
          <a:solidFill>
            <a:srgbClr val="1A1A4D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15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831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746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662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578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494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409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325" algn="l" defTabSz="91383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://media.englishrussia.com/newpictures/Fishing_in_the_North/104321/102527/2001_50_56_full.jpg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homepage.univie.ac.at/petra.seibert/ru106.html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2">
            <a:extLst>
              <a:ext uri="{FF2B5EF4-FFF2-40B4-BE49-F238E27FC236}">
                <a16:creationId xmlns:a16="http://schemas.microsoft.com/office/drawing/2014/main" xmlns="" id="{9BFDBC13-648D-478B-8813-A97C3D482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38" y="1042988"/>
            <a:ext cx="9432925" cy="144145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30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02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74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46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xmlns="" id="{4E8CC934-C74B-4730-AFCE-4E42E9ABA2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163" y="1187450"/>
            <a:ext cx="8820150" cy="1081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>
            <a:spAutoFit/>
          </a:bodyPr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915" eaLnBrk="1">
              <a:lnSpc>
                <a:spcPct val="104000"/>
              </a:lnSpc>
              <a:buSzPct val="100000"/>
              <a:defRPr/>
            </a:pPr>
            <a:r>
              <a:rPr lang="en-US" sz="3200" b="1" dirty="0"/>
              <a:t>EXERCISE 5 </a:t>
            </a:r>
          </a:p>
          <a:p>
            <a:pPr defTabSz="456915" eaLnBrk="1">
              <a:lnSpc>
                <a:spcPct val="104000"/>
              </a:lnSpc>
              <a:buSzPct val="100000"/>
              <a:defRPr/>
            </a:pPr>
            <a:r>
              <a:rPr lang="en-US" sz="3200" b="1" dirty="0"/>
              <a:t>The Ru-106 event in autumn 2017</a:t>
            </a:r>
          </a:p>
        </p:txBody>
      </p:sp>
      <p:sp>
        <p:nvSpPr>
          <p:cNvPr id="10" name="Rectángulo 8">
            <a:extLst>
              <a:ext uri="{FF2B5EF4-FFF2-40B4-BE49-F238E27FC236}">
                <a16:creationId xmlns:a16="http://schemas.microsoft.com/office/drawing/2014/main" xmlns="" id="{50C95CA6-4160-4636-975B-1F1B5BF579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263" y="2808288"/>
            <a:ext cx="9436100" cy="3582987"/>
          </a:xfrm>
          <a:prstGeom prst="rect">
            <a:avLst/>
          </a:prstGeom>
          <a:solidFill>
            <a:srgbClr val="93D1FF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defTabSz="457200"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30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02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74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4613" indent="-227013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1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s-ES" altLang="en-US"/>
              <a:t> </a:t>
            </a:r>
            <a:endParaRPr lang="en-GB" altLang="en-U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552877DA-0D67-40E0-8436-F7685D6F9E74}"/>
              </a:ext>
            </a:extLst>
          </p:cNvPr>
          <p:cNvSpPr/>
          <p:nvPr/>
        </p:nvSpPr>
        <p:spPr>
          <a:xfrm>
            <a:off x="766763" y="3059113"/>
            <a:ext cx="8666162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Aims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: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Work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with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a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complex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real case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scenario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with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an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unknown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source</a:t>
            </a:r>
            <a:endParaRPr lang="es-ES" dirty="0">
              <a:solidFill>
                <a:schemeClr val="bg2">
                  <a:lumMod val="75000"/>
                </a:schemeClr>
              </a:solidFill>
              <a:latin typeface="Arial" charset="0"/>
              <a:ea typeface="ＭＳ Ｐゴシック" charset="-128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Understand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the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Probable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Source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Regions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(PSR)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Poor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man’s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 </a:t>
            </a:r>
            <a:r>
              <a:rPr lang="es-ES" dirty="0" err="1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</a:rPr>
              <a:t>inversion</a:t>
            </a:r>
            <a:endParaRPr lang="es-ES" dirty="0">
              <a:solidFill>
                <a:schemeClr val="bg2">
                  <a:lumMod val="75000"/>
                </a:schemeClr>
              </a:solidFill>
              <a:latin typeface="Arial" charset="0"/>
              <a:ea typeface="ＭＳ Ｐゴシック" charset="-128"/>
            </a:endParaRPr>
          </a:p>
          <a:p>
            <a:pPr marL="457200" indent="-457200">
              <a:buFont typeface="+mj-lt"/>
              <a:buAutoNum type="arabicPeriod"/>
              <a:defRPr/>
            </a:pPr>
            <a:endParaRPr lang="en-GB" dirty="0">
              <a:solidFill>
                <a:schemeClr val="bg2">
                  <a:lumMod val="7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  <a:defRPr/>
            </a:pPr>
            <a:endParaRPr lang="en-GB" dirty="0">
              <a:solidFill>
                <a:schemeClr val="bg2">
                  <a:lumMod val="7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  <a:defRPr/>
            </a:pPr>
            <a:endParaRPr lang="en-GB" dirty="0">
              <a:solidFill>
                <a:schemeClr val="bg2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544368" y="6948189"/>
            <a:ext cx="4680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tx1"/>
                </a:solidFill>
              </a:rPr>
              <a:t>Questions? </a:t>
            </a:r>
            <a:r>
              <a:rPr lang="en-GB" sz="1600" smtClean="0">
                <a:solidFill>
                  <a:schemeClr val="tx1"/>
                </a:solidFill>
              </a:rPr>
              <a:t>Write christian.maurer@zamg.ac.at</a:t>
            </a:r>
            <a:endParaRPr lang="en-GB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8199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928" y="3764407"/>
            <a:ext cx="3240360" cy="3471814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287784" y="683493"/>
            <a:ext cx="885698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Plot PSR </a:t>
            </a:r>
            <a:r>
              <a:rPr lang="de-DE" dirty="0" err="1">
                <a:solidFill>
                  <a:schemeClr val="tx1"/>
                </a:solidFill>
              </a:rPr>
              <a:t>fields</a:t>
            </a:r>
            <a:r>
              <a:rPr lang="de-DE" dirty="0">
                <a:solidFill>
                  <a:schemeClr val="tx1"/>
                </a:solidFill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 smtClean="0">
                <a:solidFill>
                  <a:srgbClr val="FF0000"/>
                </a:solidFill>
              </a:rPr>
              <a:t>Change </a:t>
            </a:r>
            <a:r>
              <a:rPr lang="de-DE" sz="1800" dirty="0" err="1" smtClean="0">
                <a:solidFill>
                  <a:srgbClr val="FF0000"/>
                </a:solidFill>
              </a:rPr>
              <a:t>the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bashrc</a:t>
            </a:r>
            <a:r>
              <a:rPr lang="de-DE" sz="1800" dirty="0" smtClean="0">
                <a:solidFill>
                  <a:srgbClr val="FF0000"/>
                </a:solidFill>
              </a:rPr>
              <a:t> (</a:t>
            </a:r>
            <a:r>
              <a:rPr lang="de-DE" sz="1800" dirty="0" err="1" smtClean="0">
                <a:solidFill>
                  <a:srgbClr val="FF0000"/>
                </a:solidFill>
              </a:rPr>
              <a:t>or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unload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and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load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modules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manually</a:t>
            </a:r>
            <a:r>
              <a:rPr lang="de-DE" sz="1800" dirty="0" smtClean="0">
                <a:solidFill>
                  <a:srgbClr val="FF0000"/>
                </a:solidFill>
              </a:rPr>
              <a:t>; Magics </a:t>
            </a:r>
            <a:r>
              <a:rPr lang="de-DE" sz="1800" dirty="0" err="1" smtClean="0">
                <a:solidFill>
                  <a:srgbClr val="FF0000"/>
                </a:solidFill>
              </a:rPr>
              <a:t>is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needed</a:t>
            </a:r>
            <a:r>
              <a:rPr lang="de-DE" sz="1800" dirty="0" smtClean="0">
                <a:solidFill>
                  <a:srgbClr val="FF0000"/>
                </a:solidFill>
              </a:rPr>
              <a:t>):</a:t>
            </a:r>
            <a:endParaRPr lang="de-DE" sz="1800" dirty="0" smtClean="0">
              <a:solidFill>
                <a:srgbClr val="FF0000"/>
              </a:solidFill>
            </a:endParaRPr>
          </a:p>
          <a:p>
            <a:pPr lvl="1" indent="0"/>
            <a:r>
              <a:rPr lang="en-GB" sz="1800" dirty="0" smtClean="0">
                <a:solidFill>
                  <a:srgbClr val="FF0000"/>
                </a:solidFill>
              </a:rPr>
              <a:t>mv </a:t>
            </a:r>
            <a:r>
              <a:rPr lang="en-GB" sz="1800" dirty="0">
                <a:solidFill>
                  <a:srgbClr val="FF0000"/>
                </a:solidFill>
              </a:rPr>
              <a:t>$HOME/.</a:t>
            </a:r>
            <a:r>
              <a:rPr lang="en-GB" sz="1800" dirty="0" err="1">
                <a:solidFill>
                  <a:srgbClr val="FF0000"/>
                </a:solidFill>
              </a:rPr>
              <a:t>bashrc</a:t>
            </a:r>
            <a:r>
              <a:rPr lang="en-GB" sz="1800" dirty="0">
                <a:solidFill>
                  <a:srgbClr val="FF0000"/>
                </a:solidFill>
              </a:rPr>
              <a:t> $HOME/.</a:t>
            </a:r>
            <a:r>
              <a:rPr lang="en-GB" sz="1800" dirty="0" err="1" smtClean="0">
                <a:solidFill>
                  <a:srgbClr val="FF0000"/>
                </a:solidFill>
              </a:rPr>
              <a:t>bashrc_normal</a:t>
            </a:r>
            <a:endParaRPr lang="en-GB" sz="1800" dirty="0" smtClean="0">
              <a:solidFill>
                <a:srgbClr val="FF0000"/>
              </a:solidFill>
            </a:endParaRPr>
          </a:p>
          <a:p>
            <a:pPr lvl="1" indent="0"/>
            <a:r>
              <a:rPr lang="en-GB" sz="1800" dirty="0">
                <a:solidFill>
                  <a:srgbClr val="FF0000"/>
                </a:solidFill>
              </a:rPr>
              <a:t>mv $HOME/.</a:t>
            </a:r>
            <a:r>
              <a:rPr lang="en-GB" sz="1800" dirty="0" err="1">
                <a:solidFill>
                  <a:srgbClr val="FF0000"/>
                </a:solidFill>
              </a:rPr>
              <a:t>bashrc_Ru</a:t>
            </a:r>
            <a:r>
              <a:rPr lang="en-GB" sz="1800" dirty="0">
                <a:solidFill>
                  <a:srgbClr val="FF0000"/>
                </a:solidFill>
              </a:rPr>
              <a:t> $HOME/.</a:t>
            </a:r>
            <a:r>
              <a:rPr lang="en-GB" sz="1800" dirty="0" err="1" smtClean="0">
                <a:solidFill>
                  <a:srgbClr val="FF0000"/>
                </a:solidFill>
              </a:rPr>
              <a:t>bashrc</a:t>
            </a:r>
            <a:endParaRPr lang="en-GB" sz="1800" dirty="0" smtClean="0">
              <a:solidFill>
                <a:srgbClr val="FF0000"/>
              </a:solidFill>
            </a:endParaRPr>
          </a:p>
          <a:p>
            <a:pPr lvl="1" indent="0"/>
            <a:r>
              <a:rPr lang="de-DE" sz="1800" dirty="0" err="1" smtClean="0">
                <a:solidFill>
                  <a:srgbClr val="FF0000"/>
                </a:solidFill>
              </a:rPr>
              <a:t>source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$HOME/.</a:t>
            </a:r>
            <a:r>
              <a:rPr lang="de-DE" sz="1800" dirty="0" err="1">
                <a:solidFill>
                  <a:srgbClr val="FF0000"/>
                </a:solidFill>
              </a:rPr>
              <a:t>bashrc</a:t>
            </a:r>
            <a:endParaRPr lang="de-DE" sz="1800" dirty="0" smtClean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 err="1" smtClean="0">
                <a:solidFill>
                  <a:srgbClr val="FF0000"/>
                </a:solidFill>
              </a:rPr>
              <a:t>ln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-s /</a:t>
            </a:r>
            <a:r>
              <a:rPr lang="de-DE" sz="1800" dirty="0" smtClean="0">
                <a:solidFill>
                  <a:srgbClr val="FF0000"/>
                </a:solidFill>
              </a:rPr>
              <a:t>exercise_material_ru106/</a:t>
            </a:r>
            <a:r>
              <a:rPr lang="de-DE" sz="1800" dirty="0" err="1" smtClean="0">
                <a:solidFill>
                  <a:srgbClr val="FF0000"/>
                </a:solidFill>
              </a:rPr>
              <a:t>corelplot</a:t>
            </a:r>
            <a:endParaRPr lang="de-DE" sz="18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070C0"/>
                </a:solidFill>
              </a:rPr>
              <a:t>Create CONTROL </a:t>
            </a:r>
            <a:r>
              <a:rPr lang="de-DE" sz="1800" b="1" dirty="0" err="1">
                <a:solidFill>
                  <a:srgbClr val="0070C0"/>
                </a:solidFill>
              </a:rPr>
              <a:t>file</a:t>
            </a:r>
            <a:endParaRPr lang="de-DE" sz="1800" b="1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smtClean="0">
                <a:solidFill>
                  <a:schemeClr val="tx1"/>
                </a:solidFill>
              </a:rPr>
              <a:t>./</a:t>
            </a:r>
            <a:r>
              <a:rPr lang="de-DE" sz="1800" dirty="0" err="1">
                <a:solidFill>
                  <a:schemeClr val="tx1"/>
                </a:solidFill>
              </a:rPr>
              <a:t>corelplot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de-DE" sz="1800" dirty="0" err="1">
                <a:solidFill>
                  <a:schemeClr val="tx1"/>
                </a:solidFill>
              </a:rPr>
              <a:t>yields</a:t>
            </a:r>
            <a:r>
              <a:rPr lang="de-DE" sz="1800" dirty="0">
                <a:solidFill>
                  <a:schemeClr val="tx1"/>
                </a:solidFill>
              </a:rPr>
              <a:t> ps_plot.gif (</a:t>
            </a:r>
            <a:r>
              <a:rPr lang="de-DE" sz="1800" dirty="0" err="1">
                <a:solidFill>
                  <a:schemeClr val="tx1"/>
                </a:solidFill>
              </a:rPr>
              <a:t>and</a:t>
            </a:r>
            <a:r>
              <a:rPr lang="de-DE" sz="1800" dirty="0">
                <a:solidFill>
                  <a:schemeClr val="tx1"/>
                </a:solidFill>
              </a:rPr>
              <a:t> ps_plot.ps)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chemeClr val="tx1"/>
                </a:solidFill>
              </a:rPr>
              <a:t>animate</a:t>
            </a:r>
            <a:r>
              <a:rPr lang="de-DE" sz="1800" dirty="0">
                <a:solidFill>
                  <a:schemeClr val="tx1"/>
                </a:solidFill>
              </a:rPr>
              <a:t> ps_plot.gif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>
              <a:solidFill>
                <a:schemeClr val="tx1"/>
              </a:solidFill>
            </a:endParaRPr>
          </a:p>
          <a:p>
            <a:r>
              <a:rPr lang="de-DE" sz="1800" dirty="0">
                <a:solidFill>
                  <a:schemeClr val="tx1"/>
                </a:solidFill>
              </a:rPr>
              <a:t>ECMWF:                                                                   NCEP:</a:t>
            </a:r>
          </a:p>
          <a:p>
            <a:pPr lvl="1" indent="0"/>
            <a:r>
              <a:rPr lang="de-DE" sz="1800" dirty="0">
                <a:solidFill>
                  <a:schemeClr val="tx1"/>
                </a:solidFill>
              </a:rPr>
              <a:t>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>
              <a:solidFill>
                <a:schemeClr val="tx1"/>
              </a:solidFill>
            </a:endParaRPr>
          </a:p>
          <a:p>
            <a:endParaRPr lang="de-DE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463" y="3764407"/>
            <a:ext cx="3349995" cy="3471814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59181" y="48052"/>
            <a:ext cx="94330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real </a:t>
            </a:r>
            <a:r>
              <a:rPr lang="de-DE" sz="2800" dirty="0" err="1">
                <a:solidFill>
                  <a:srgbClr val="FFFFFF"/>
                </a:solidFill>
              </a:rPr>
              <a:t>scenario</a:t>
            </a:r>
            <a:r>
              <a:rPr lang="de-DE" sz="2800" dirty="0">
                <a:solidFill>
                  <a:srgbClr val="FFFFFF"/>
                </a:solidFill>
              </a:rPr>
              <a:t>: Plot PRS </a:t>
            </a:r>
            <a:r>
              <a:rPr lang="de-DE" sz="2800" dirty="0" err="1">
                <a:solidFill>
                  <a:srgbClr val="FFFFFF"/>
                </a:solidFill>
              </a:rPr>
              <a:t>fields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464248" y="1856192"/>
            <a:ext cx="5681684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indent="0"/>
            <a:r>
              <a:rPr lang="de-DE" sz="1800" b="1" dirty="0" smtClean="0">
                <a:solidFill>
                  <a:srgbClr val="0070C0"/>
                </a:solidFill>
              </a:rPr>
              <a:t>CONTROL file:</a:t>
            </a:r>
            <a:endParaRPr lang="de-DE" sz="1800" b="1" dirty="0">
              <a:solidFill>
                <a:srgbClr val="0070C0"/>
              </a:solidFill>
            </a:endParaRPr>
          </a:p>
          <a:p>
            <a:pPr lvl="1" indent="0"/>
            <a:endParaRPr lang="de-DE" sz="1000" b="1" dirty="0" smtClean="0">
              <a:solidFill>
                <a:srgbClr val="0070C0"/>
              </a:solidFill>
            </a:endParaRPr>
          </a:p>
          <a:p>
            <a:pPr lvl="1" indent="0"/>
            <a:r>
              <a:rPr lang="de-DE" sz="1000" b="1" dirty="0" smtClean="0">
                <a:solidFill>
                  <a:srgbClr val="0070C0"/>
                </a:solidFill>
              </a:rPr>
              <a:t>./</a:t>
            </a:r>
            <a:r>
              <a:rPr lang="de-DE" sz="1000" b="1" dirty="0">
                <a:solidFill>
                  <a:srgbClr val="0070C0"/>
                </a:solidFill>
              </a:rPr>
              <a:t>correlation_ECMWF[NCEP].txt</a:t>
            </a:r>
          </a:p>
          <a:p>
            <a:pPr lvl="1" indent="0"/>
            <a:r>
              <a:rPr lang="de-DE" sz="1000" b="1" dirty="0">
                <a:solidFill>
                  <a:srgbClr val="0070C0"/>
                </a:solidFill>
              </a:rPr>
              <a:t>Ru-2017</a:t>
            </a:r>
          </a:p>
          <a:p>
            <a:pPr marL="969963" lvl="1" indent="-228600">
              <a:buAutoNum type="arabicPlain" startAt="210"/>
            </a:pPr>
            <a:r>
              <a:rPr lang="de-DE" sz="1000" b="1" dirty="0" smtClean="0">
                <a:solidFill>
                  <a:srgbClr val="0070C0"/>
                </a:solidFill>
              </a:rPr>
              <a:t>! </a:t>
            </a:r>
            <a:r>
              <a:rPr lang="de-DE" sz="1000" b="1" dirty="0">
                <a:solidFill>
                  <a:srgbClr val="0070C0"/>
                </a:solidFill>
              </a:rPr>
              <a:t>Duration </a:t>
            </a:r>
            <a:r>
              <a:rPr lang="de-DE" sz="1000" b="1" dirty="0" err="1">
                <a:solidFill>
                  <a:srgbClr val="0070C0"/>
                </a:solidFill>
              </a:rPr>
              <a:t>of</a:t>
            </a:r>
            <a:r>
              <a:rPr lang="de-DE" sz="1000" b="1" dirty="0">
                <a:solidFill>
                  <a:srgbClr val="0070C0"/>
                </a:solidFill>
              </a:rPr>
              <a:t> </a:t>
            </a:r>
            <a:r>
              <a:rPr lang="de-DE" sz="1000" b="1" dirty="0" err="1">
                <a:solidFill>
                  <a:srgbClr val="0070C0"/>
                </a:solidFill>
              </a:rPr>
              <a:t>plot</a:t>
            </a:r>
            <a:r>
              <a:rPr lang="de-DE" sz="1000" b="1" dirty="0">
                <a:solidFill>
                  <a:srgbClr val="0070C0"/>
                </a:solidFill>
              </a:rPr>
              <a:t> (</a:t>
            </a:r>
            <a:r>
              <a:rPr lang="de-DE" sz="1000" b="1" dirty="0" err="1">
                <a:solidFill>
                  <a:srgbClr val="0070C0"/>
                </a:solidFill>
              </a:rPr>
              <a:t>hours</a:t>
            </a:r>
            <a:r>
              <a:rPr lang="de-DE" sz="1000" b="1" dirty="0">
                <a:solidFill>
                  <a:srgbClr val="0070C0"/>
                </a:solidFill>
              </a:rPr>
              <a:t> </a:t>
            </a:r>
            <a:r>
              <a:rPr lang="de-DE" sz="1000" b="1" dirty="0" err="1">
                <a:solidFill>
                  <a:srgbClr val="0070C0"/>
                </a:solidFill>
              </a:rPr>
              <a:t>forward</a:t>
            </a:r>
            <a:r>
              <a:rPr lang="de-DE" sz="1000" b="1" dirty="0">
                <a:solidFill>
                  <a:srgbClr val="0070C0"/>
                </a:solidFill>
              </a:rPr>
              <a:t> </a:t>
            </a:r>
            <a:r>
              <a:rPr lang="de-DE" sz="1000" b="1" dirty="0" err="1">
                <a:solidFill>
                  <a:srgbClr val="0070C0"/>
                </a:solidFill>
              </a:rPr>
              <a:t>or</a:t>
            </a:r>
            <a:r>
              <a:rPr lang="de-DE" sz="1000" b="1" dirty="0">
                <a:solidFill>
                  <a:srgbClr val="0070C0"/>
                </a:solidFill>
              </a:rPr>
              <a:t> </a:t>
            </a:r>
            <a:r>
              <a:rPr lang="de-DE" sz="1000" b="1" dirty="0" err="1" smtClean="0">
                <a:solidFill>
                  <a:srgbClr val="0070C0"/>
                </a:solidFill>
              </a:rPr>
              <a:t>backward</a:t>
            </a:r>
            <a:r>
              <a:rPr lang="de-DE" sz="1000" b="1" dirty="0" smtClean="0">
                <a:solidFill>
                  <a:srgbClr val="0070C0"/>
                </a:solidFill>
              </a:rPr>
              <a:t>)</a:t>
            </a:r>
          </a:p>
          <a:p>
            <a:pPr marL="969963" lvl="1" indent="-228600">
              <a:buAutoNum type="arabicPlain" startAt="210"/>
            </a:pPr>
            <a:r>
              <a:rPr lang="de-DE" sz="1000" b="1" dirty="0" smtClean="0">
                <a:solidFill>
                  <a:srgbClr val="0070C0"/>
                </a:solidFill>
              </a:rPr>
              <a:t>2                         </a:t>
            </a:r>
            <a:r>
              <a:rPr lang="de-DE" sz="1000" b="1" dirty="0">
                <a:solidFill>
                  <a:srgbClr val="0070C0"/>
                </a:solidFill>
              </a:rPr>
              <a:t>! </a:t>
            </a:r>
            <a:r>
              <a:rPr lang="de-DE" sz="1000" b="1" dirty="0" err="1">
                <a:solidFill>
                  <a:srgbClr val="0070C0"/>
                </a:solidFill>
              </a:rPr>
              <a:t>Projection</a:t>
            </a:r>
            <a:r>
              <a:rPr lang="de-DE" sz="1000" b="1" dirty="0">
                <a:solidFill>
                  <a:srgbClr val="0070C0"/>
                </a:solidFill>
              </a:rPr>
              <a:t> (1 </a:t>
            </a:r>
            <a:r>
              <a:rPr lang="de-DE" sz="1000" b="1" dirty="0" err="1">
                <a:solidFill>
                  <a:srgbClr val="0070C0"/>
                </a:solidFill>
              </a:rPr>
              <a:t>Cylindrical</a:t>
            </a:r>
            <a:r>
              <a:rPr lang="de-DE" sz="1000" b="1" dirty="0">
                <a:solidFill>
                  <a:srgbClr val="0070C0"/>
                </a:solidFill>
              </a:rPr>
              <a:t>, 2 Mercator)</a:t>
            </a:r>
          </a:p>
          <a:p>
            <a:pPr lvl="1" indent="0"/>
            <a:r>
              <a:rPr lang="de-DE" sz="1000" b="1" dirty="0">
                <a:solidFill>
                  <a:srgbClr val="0070C0"/>
                </a:solidFill>
              </a:rPr>
              <a:t>1                         ! Plot </a:t>
            </a:r>
            <a:r>
              <a:rPr lang="de-DE" sz="1000" b="1" dirty="0" err="1">
                <a:solidFill>
                  <a:srgbClr val="0070C0"/>
                </a:solidFill>
              </a:rPr>
              <a:t>Stations</a:t>
            </a:r>
            <a:r>
              <a:rPr lang="de-DE" sz="1000" b="1" dirty="0">
                <a:solidFill>
                  <a:srgbClr val="0070C0"/>
                </a:solidFill>
              </a:rPr>
              <a:t> (1 - </a:t>
            </a:r>
            <a:r>
              <a:rPr lang="de-DE" sz="1000" b="1" dirty="0" err="1">
                <a:solidFill>
                  <a:srgbClr val="0070C0"/>
                </a:solidFill>
              </a:rPr>
              <a:t>yes</a:t>
            </a:r>
            <a:r>
              <a:rPr lang="de-DE" sz="1000" b="1" dirty="0">
                <a:solidFill>
                  <a:srgbClr val="0070C0"/>
                </a:solidFill>
              </a:rPr>
              <a:t>)</a:t>
            </a:r>
          </a:p>
          <a:p>
            <a:pPr lvl="1" indent="0"/>
            <a:r>
              <a:rPr lang="de-DE" sz="1000" b="1" dirty="0">
                <a:solidFill>
                  <a:srgbClr val="0070C0"/>
                </a:solidFill>
              </a:rPr>
              <a:t>gard.dat</a:t>
            </a:r>
          </a:p>
          <a:p>
            <a:pPr lvl="1" indent="0"/>
            <a:r>
              <a:rPr lang="de-DE" sz="1000" b="1" dirty="0">
                <a:solidFill>
                  <a:srgbClr val="0070C0"/>
                </a:solidFill>
              </a:rPr>
              <a:t>1                         ! Manual Domain (0 - </a:t>
            </a:r>
            <a:r>
              <a:rPr lang="de-DE" sz="1000" b="1" dirty="0" err="1">
                <a:solidFill>
                  <a:srgbClr val="0070C0"/>
                </a:solidFill>
              </a:rPr>
              <a:t>no</a:t>
            </a:r>
            <a:r>
              <a:rPr lang="de-DE" sz="1000" b="1" dirty="0">
                <a:solidFill>
                  <a:srgbClr val="0070C0"/>
                </a:solidFill>
              </a:rPr>
              <a:t>; 1 - </a:t>
            </a:r>
            <a:r>
              <a:rPr lang="de-DE" sz="1000" b="1" dirty="0" err="1">
                <a:solidFill>
                  <a:srgbClr val="0070C0"/>
                </a:solidFill>
              </a:rPr>
              <a:t>yes</a:t>
            </a:r>
            <a:r>
              <a:rPr lang="de-DE" sz="1000" b="1" dirty="0">
                <a:solidFill>
                  <a:srgbClr val="0070C0"/>
                </a:solidFill>
              </a:rPr>
              <a:t>)</a:t>
            </a:r>
          </a:p>
          <a:p>
            <a:pPr lvl="1" indent="0"/>
            <a:r>
              <a:rPr lang="de-DE" sz="1000" b="1" dirty="0">
                <a:solidFill>
                  <a:srgbClr val="0070C0"/>
                </a:solidFill>
              </a:rPr>
              <a:t>10.0 5.0 5.0              ! Domain Dilution, Expansion (LON), Expansion (LAT)</a:t>
            </a:r>
          </a:p>
          <a:p>
            <a:pPr lvl="1" indent="0"/>
            <a:r>
              <a:rPr lang="de-DE" sz="1000" b="1" dirty="0">
                <a:solidFill>
                  <a:srgbClr val="0070C0"/>
                </a:solidFill>
              </a:rPr>
              <a:t>0 90 30 75                ! LON1 LON2 LAT1 LAT2 (</a:t>
            </a:r>
            <a:r>
              <a:rPr lang="de-DE" sz="1000" b="1" dirty="0" err="1">
                <a:solidFill>
                  <a:srgbClr val="0070C0"/>
                </a:solidFill>
              </a:rPr>
              <a:t>if</a:t>
            </a:r>
            <a:r>
              <a:rPr lang="de-DE" sz="1000" b="1" dirty="0">
                <a:solidFill>
                  <a:srgbClr val="0070C0"/>
                </a:solidFill>
              </a:rPr>
              <a:t> </a:t>
            </a:r>
            <a:r>
              <a:rPr lang="de-DE" sz="1000" b="1" dirty="0" err="1">
                <a:solidFill>
                  <a:srgbClr val="0070C0"/>
                </a:solidFill>
              </a:rPr>
              <a:t>manual</a:t>
            </a:r>
            <a:r>
              <a:rPr lang="de-DE" sz="1000" b="1" dirty="0">
                <a:solidFill>
                  <a:srgbClr val="0070C0"/>
                </a:solidFill>
              </a:rPr>
              <a:t> </a:t>
            </a:r>
            <a:r>
              <a:rPr lang="de-DE" sz="1000" b="1" dirty="0" err="1">
                <a:solidFill>
                  <a:srgbClr val="0070C0"/>
                </a:solidFill>
              </a:rPr>
              <a:t>domain</a:t>
            </a:r>
            <a:r>
              <a:rPr lang="de-DE" sz="1000" b="1" dirty="0">
                <a:solidFill>
                  <a:srgbClr val="0070C0"/>
                </a:solidFill>
              </a:rPr>
              <a:t> </a:t>
            </a:r>
            <a:r>
              <a:rPr lang="de-DE" sz="1000" b="1" dirty="0" err="1">
                <a:solidFill>
                  <a:srgbClr val="0070C0"/>
                </a:solidFill>
              </a:rPr>
              <a:t>option</a:t>
            </a:r>
            <a:r>
              <a:rPr lang="de-DE" sz="1000" b="1" dirty="0">
                <a:solidFill>
                  <a:srgbClr val="0070C0"/>
                </a:solidFill>
              </a:rPr>
              <a:t> </a:t>
            </a:r>
            <a:r>
              <a:rPr lang="de-DE" sz="1000" b="1" dirty="0" err="1">
                <a:solidFill>
                  <a:srgbClr val="0070C0"/>
                </a:solidFill>
              </a:rPr>
              <a:t>equal</a:t>
            </a:r>
            <a:r>
              <a:rPr lang="de-DE" sz="1000" b="1" dirty="0">
                <a:solidFill>
                  <a:srgbClr val="0070C0"/>
                </a:solidFill>
              </a:rPr>
              <a:t> 1</a:t>
            </a:r>
            <a:r>
              <a:rPr lang="de-DE" sz="1000" b="1" dirty="0" smtClean="0">
                <a:solidFill>
                  <a:srgbClr val="0070C0"/>
                </a:solidFill>
              </a:rPr>
              <a:t>)</a:t>
            </a:r>
            <a:endParaRPr lang="en-GB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82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0" y="2654"/>
            <a:ext cx="9314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Ru-106 </a:t>
            </a:r>
            <a:r>
              <a:rPr lang="de-DE" sz="2800" dirty="0" err="1"/>
              <a:t>scenario</a:t>
            </a:r>
            <a:r>
              <a:rPr lang="de-DE" sz="2800" dirty="0"/>
              <a:t>: First </a:t>
            </a:r>
            <a:r>
              <a:rPr lang="de-DE" sz="2800" dirty="0" err="1"/>
              <a:t>radionuclide</a:t>
            </a:r>
            <a:r>
              <a:rPr lang="de-DE" sz="2800" dirty="0"/>
              <a:t> </a:t>
            </a:r>
            <a:r>
              <a:rPr lang="de-DE" sz="2800" dirty="0" err="1"/>
              <a:t>analysis</a:t>
            </a:r>
            <a:endParaRPr lang="en-US" sz="2800" dirty="0"/>
          </a:p>
        </p:txBody>
      </p:sp>
      <p:sp>
        <p:nvSpPr>
          <p:cNvPr id="3" name="Rechteck 2"/>
          <p:cNvSpPr/>
          <p:nvPr/>
        </p:nvSpPr>
        <p:spPr>
          <a:xfrm>
            <a:off x="143768" y="755501"/>
            <a:ext cx="9793088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Elevated Ru-106 (and Ru-103) measurements all over Europe </a:t>
            </a:r>
            <a:r>
              <a:rPr lang="en-US" dirty="0">
                <a:solidFill>
                  <a:schemeClr val="tx1"/>
                </a:solidFill>
              </a:rPr>
              <a:t>(national </a:t>
            </a:r>
            <a:r>
              <a:rPr lang="en-US" dirty="0" smtClean="0">
                <a:solidFill>
                  <a:schemeClr val="tx1"/>
                </a:solidFill>
              </a:rPr>
              <a:t>stations and </a:t>
            </a:r>
            <a:r>
              <a:rPr lang="en-US" dirty="0">
                <a:solidFill>
                  <a:schemeClr val="tx1"/>
                </a:solidFill>
              </a:rPr>
              <a:t>CTBTO </a:t>
            </a:r>
            <a:r>
              <a:rPr lang="en-US" dirty="0" smtClean="0">
                <a:solidFill>
                  <a:schemeClr val="tx1"/>
                </a:solidFill>
              </a:rPr>
              <a:t>station </a:t>
            </a:r>
            <a:r>
              <a:rPr lang="en-US" dirty="0">
                <a:solidFill>
                  <a:schemeClr val="tx1"/>
                </a:solidFill>
              </a:rPr>
              <a:t>in Stockholm) </a:t>
            </a:r>
            <a:r>
              <a:rPr lang="en-US" b="1" dirty="0">
                <a:solidFill>
                  <a:schemeClr val="tx1"/>
                </a:solidFill>
              </a:rPr>
              <a:t>end of September/beginning of October </a:t>
            </a:r>
            <a:r>
              <a:rPr lang="en-US" b="1" dirty="0" smtClean="0">
                <a:solidFill>
                  <a:schemeClr val="tx1"/>
                </a:solidFill>
              </a:rPr>
              <a:t>2017</a:t>
            </a:r>
            <a:r>
              <a:rPr lang="en-US" dirty="0" smtClean="0">
                <a:solidFill>
                  <a:schemeClr val="tx1"/>
                </a:solidFill>
              </a:rPr>
              <a:t>, with an </a:t>
            </a:r>
            <a:r>
              <a:rPr lang="en-US" dirty="0" err="1" smtClean="0">
                <a:solidFill>
                  <a:schemeClr val="tx1"/>
                </a:solidFill>
              </a:rPr>
              <a:t>exceedance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of 175 </a:t>
            </a:r>
            <a:r>
              <a:rPr lang="en-US" dirty="0" err="1">
                <a:solidFill>
                  <a:schemeClr val="tx1"/>
                </a:solidFill>
              </a:rPr>
              <a:t>mBq</a:t>
            </a:r>
            <a:r>
              <a:rPr lang="en-US" dirty="0">
                <a:solidFill>
                  <a:schemeClr val="tx1"/>
                </a:solidFill>
              </a:rPr>
              <a:t>/m³ in southeastern Europe.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No other nuclides (e.g., </a:t>
            </a:r>
            <a:r>
              <a:rPr lang="en-US" b="1" dirty="0" err="1">
                <a:solidFill>
                  <a:schemeClr val="tx1"/>
                </a:solidFill>
              </a:rPr>
              <a:t>Xenons</a:t>
            </a:r>
            <a:r>
              <a:rPr lang="en-US" b="1" dirty="0">
                <a:solidFill>
                  <a:schemeClr val="tx1"/>
                </a:solidFill>
              </a:rPr>
              <a:t>, Barium, </a:t>
            </a:r>
            <a:r>
              <a:rPr lang="en-US" b="1" dirty="0" err="1">
                <a:solidFill>
                  <a:schemeClr val="tx1"/>
                </a:solidFill>
              </a:rPr>
              <a:t>Lantan</a:t>
            </a:r>
            <a:r>
              <a:rPr lang="en-US" b="1" dirty="0">
                <a:solidFill>
                  <a:schemeClr val="tx1"/>
                </a:solidFill>
              </a:rPr>
              <a:t>, </a:t>
            </a:r>
            <a:r>
              <a:rPr lang="en-US" b="1" dirty="0" err="1">
                <a:solidFill>
                  <a:schemeClr val="tx1"/>
                </a:solidFill>
              </a:rPr>
              <a:t>Caesium</a:t>
            </a:r>
            <a:r>
              <a:rPr lang="en-US" b="1" dirty="0">
                <a:solidFill>
                  <a:schemeClr val="tx1"/>
                </a:solidFill>
              </a:rPr>
              <a:t> or Iodine) found in the spectra (of CTBTO station Stockholm):  Atmospheric and underground nuclear explosions as well as an accident in a nuclear power plant can be ruled out as source of the Ruthenium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According to the ratio of Ru-106 to Ru-103 the radionuclides were produced 400 days before being released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Conclusion: Incident or accident in a re-processing or isotope production </a:t>
            </a:r>
            <a:r>
              <a:rPr lang="en-US" b="1" dirty="0"/>
              <a:t>facility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91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1691605"/>
            <a:ext cx="9129939" cy="410476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431800" y="5954670"/>
            <a:ext cx="9289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3C3C3C"/>
                </a:solidFill>
                <a:latin typeface="+mn-lt"/>
                <a:ea typeface="+mn-ea"/>
              </a:rPr>
              <a:t>Based on FLEXPART-9 and ECMWF 1.0° data; SRS fields from SEP63, DEP33, NOP49 and RUP61 as well as on CTBTO/IDC software WEBGRAPE (</a:t>
            </a:r>
            <a:r>
              <a:rPr lang="en-US" sz="2000" i="1" dirty="0">
                <a:solidFill>
                  <a:srgbClr val="3C3C3C"/>
                </a:solidFill>
                <a:latin typeface="+mn-lt"/>
                <a:ea typeface="+mn-ea"/>
              </a:rPr>
              <a:t>Web-connected graphics Engine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+mn-ea"/>
              </a:rPr>
              <a:t>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143768" y="765929"/>
            <a:ext cx="10009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3C3C3C"/>
                </a:solidFill>
                <a:latin typeface="+mn-lt"/>
                <a:ea typeface="+mn-ea"/>
              </a:rPr>
              <a:t>Field of highest integrated correlations (= Probable Source Region – PSR ) in the time frame Sep., 20</a:t>
            </a:r>
            <a:r>
              <a:rPr lang="en-US" sz="2000" b="1" baseline="30000" dirty="0">
                <a:solidFill>
                  <a:srgbClr val="3C3C3C"/>
                </a:solidFill>
                <a:latin typeface="+mn-lt"/>
                <a:ea typeface="+mn-ea"/>
              </a:rPr>
              <a:t>th</a:t>
            </a:r>
            <a:r>
              <a:rPr lang="en-US" sz="2000" b="1" dirty="0">
                <a:solidFill>
                  <a:srgbClr val="3C3C3C"/>
                </a:solidFill>
                <a:latin typeface="+mn-lt"/>
                <a:ea typeface="+mn-ea"/>
              </a:rPr>
              <a:t>-30</a:t>
            </a:r>
            <a:r>
              <a:rPr lang="en-US" sz="2000" b="1" baseline="30000" dirty="0">
                <a:solidFill>
                  <a:srgbClr val="3C3C3C"/>
                </a:solidFill>
                <a:latin typeface="+mn-lt"/>
                <a:ea typeface="+mn-ea"/>
              </a:rPr>
              <a:t>th</a:t>
            </a:r>
            <a:r>
              <a:rPr lang="en-US" sz="2000" b="1" dirty="0">
                <a:solidFill>
                  <a:srgbClr val="3C3C3C"/>
                </a:solidFill>
                <a:latin typeface="+mn-lt"/>
                <a:ea typeface="+mn-ea"/>
              </a:rPr>
              <a:t>, 2017, largely confined to Russia! </a:t>
            </a:r>
          </a:p>
        </p:txBody>
      </p:sp>
      <p:sp>
        <p:nvSpPr>
          <p:cNvPr id="5" name="Pfeil nach rechts 4"/>
          <p:cNvSpPr/>
          <p:nvPr/>
        </p:nvSpPr>
        <p:spPr>
          <a:xfrm>
            <a:off x="6897951" y="3703093"/>
            <a:ext cx="216024" cy="144016"/>
          </a:xfrm>
          <a:prstGeom prst="rightArrow">
            <a:avLst/>
          </a:prstGeom>
          <a:solidFill>
            <a:srgbClr val="FF0000"/>
          </a:solidFill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Unit Offc Light"/>
              <a:ea typeface="+mn-ea"/>
              <a:cs typeface="+mn-cs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6160706" y="3477777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1800" b="1" dirty="0" err="1">
                <a:solidFill>
                  <a:srgbClr val="FF0000"/>
                </a:solidFill>
                <a:latin typeface="Unit Offc Light"/>
                <a:ea typeface="+mn-ea"/>
              </a:rPr>
              <a:t>Majak</a:t>
            </a:r>
            <a:endParaRPr lang="de-DE" sz="1800" b="1" dirty="0">
              <a:solidFill>
                <a:srgbClr val="FF0000"/>
              </a:solidFill>
              <a:latin typeface="Unit Offc Light"/>
              <a:ea typeface="+mn-ea"/>
            </a:endParaRPr>
          </a:p>
        </p:txBody>
      </p:sp>
      <p:sp>
        <p:nvSpPr>
          <p:cNvPr id="7" name="Pfeil nach rechts 6"/>
          <p:cNvSpPr/>
          <p:nvPr/>
        </p:nvSpPr>
        <p:spPr>
          <a:xfrm>
            <a:off x="6083798" y="3822363"/>
            <a:ext cx="216024" cy="144016"/>
          </a:xfrm>
          <a:prstGeom prst="rightArrow">
            <a:avLst/>
          </a:prstGeom>
          <a:solidFill>
            <a:srgbClr val="FF0000"/>
          </a:solidFill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Unit Offc Light"/>
              <a:ea typeface="+mn-ea"/>
              <a:cs typeface="+mn-cs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4746491" y="3687130"/>
            <a:ext cx="1390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1800" b="1" dirty="0" err="1">
                <a:solidFill>
                  <a:srgbClr val="FF0000"/>
                </a:solidFill>
                <a:latin typeface="Unit Offc Light"/>
                <a:ea typeface="+mn-ea"/>
              </a:rPr>
              <a:t>Dimitrovgrad</a:t>
            </a:r>
            <a:endParaRPr lang="de-DE" sz="1800" b="1" dirty="0">
              <a:solidFill>
                <a:srgbClr val="FF0000"/>
              </a:solidFill>
              <a:latin typeface="Unit Offc Light"/>
              <a:ea typeface="+mn-ea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39142" y="35602"/>
            <a:ext cx="86033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</a:t>
            </a:r>
            <a:r>
              <a:rPr lang="de-DE" sz="2800" dirty="0" err="1">
                <a:solidFill>
                  <a:srgbClr val="FFFFFF"/>
                </a:solidFill>
              </a:rPr>
              <a:t>scenario</a:t>
            </a:r>
            <a:r>
              <a:rPr lang="de-DE" sz="2800" dirty="0">
                <a:solidFill>
                  <a:srgbClr val="FFFFFF"/>
                </a:solidFill>
              </a:rPr>
              <a:t>: </a:t>
            </a:r>
            <a:r>
              <a:rPr lang="de-DE" sz="2800" dirty="0"/>
              <a:t>PSR </a:t>
            </a:r>
            <a:r>
              <a:rPr lang="de-DE" sz="2800" dirty="0" err="1"/>
              <a:t>approach</a:t>
            </a:r>
            <a:r>
              <a:rPr lang="de-DE" sz="2800" dirty="0"/>
              <a:t> - time-</a:t>
            </a:r>
            <a:r>
              <a:rPr lang="de-DE" sz="2800" dirty="0" err="1"/>
              <a:t>integrated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346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928" y="1229645"/>
            <a:ext cx="6839730" cy="4871654"/>
          </a:xfrm>
          <a:prstGeom prst="rect">
            <a:avLst/>
          </a:prstGeom>
        </p:spPr>
      </p:pic>
      <p:sp>
        <p:nvSpPr>
          <p:cNvPr id="11" name="Pfeil nach rechts 10"/>
          <p:cNvSpPr/>
          <p:nvPr/>
        </p:nvSpPr>
        <p:spPr>
          <a:xfrm>
            <a:off x="5472360" y="4055299"/>
            <a:ext cx="216024" cy="144016"/>
          </a:xfrm>
          <a:prstGeom prst="rightArrow">
            <a:avLst/>
          </a:prstGeom>
          <a:solidFill>
            <a:srgbClr val="FF0000"/>
          </a:solidFill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Unit Offc Light"/>
              <a:ea typeface="+mn-ea"/>
              <a:cs typeface="+mn-cs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4690464" y="3930347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1800" b="1" dirty="0" err="1">
                <a:solidFill>
                  <a:srgbClr val="FF0000"/>
                </a:solidFill>
                <a:latin typeface="Unit Offc Light"/>
                <a:ea typeface="+mn-ea"/>
              </a:rPr>
              <a:t>Majak</a:t>
            </a:r>
            <a:endParaRPr lang="de-DE" sz="1800" b="1" dirty="0">
              <a:solidFill>
                <a:srgbClr val="FF0000"/>
              </a:solidFill>
              <a:latin typeface="Unit Offc Light"/>
              <a:ea typeface="+mn-ea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1738136" y="6245201"/>
            <a:ext cx="5904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3C3C3C"/>
                </a:solidFill>
                <a:latin typeface="+mn-lt"/>
                <a:ea typeface="+mn-ea"/>
              </a:rPr>
              <a:t>Based on FLEXPART-9 and ECMWF 1.0° data</a:t>
            </a:r>
          </a:p>
        </p:txBody>
      </p:sp>
      <p:sp>
        <p:nvSpPr>
          <p:cNvPr id="14" name="Pfeil nach rechts 13"/>
          <p:cNvSpPr/>
          <p:nvPr/>
        </p:nvSpPr>
        <p:spPr>
          <a:xfrm>
            <a:off x="3096096" y="4430056"/>
            <a:ext cx="216024" cy="144016"/>
          </a:xfrm>
          <a:prstGeom prst="rightArrow">
            <a:avLst/>
          </a:prstGeom>
          <a:solidFill>
            <a:srgbClr val="FF0000"/>
          </a:solidFill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Unit Offc Light"/>
              <a:ea typeface="+mn-ea"/>
              <a:cs typeface="+mn-cs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1696108" y="4299679"/>
            <a:ext cx="1457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1800" b="1" dirty="0" err="1">
                <a:solidFill>
                  <a:srgbClr val="FF0000"/>
                </a:solidFill>
                <a:latin typeface="Unit Offc Light"/>
                <a:ea typeface="+mn-ea"/>
              </a:rPr>
              <a:t>Dimitrovgrad</a:t>
            </a:r>
            <a:endParaRPr lang="de-DE" sz="1800" b="1" dirty="0">
              <a:solidFill>
                <a:srgbClr val="FF0000"/>
              </a:solidFill>
              <a:latin typeface="Unit Offc Light"/>
              <a:ea typeface="+mn-ea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1306088" y="696864"/>
            <a:ext cx="7560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Single model for time slot Sep., 25th, 15-18 UTC</a:t>
            </a:r>
          </a:p>
        </p:txBody>
      </p:sp>
      <p:sp>
        <p:nvSpPr>
          <p:cNvPr id="3" name="Rechteck 2"/>
          <p:cNvSpPr/>
          <p:nvPr/>
        </p:nvSpPr>
        <p:spPr>
          <a:xfrm>
            <a:off x="74100" y="-1988"/>
            <a:ext cx="87928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dirty="0"/>
              <a:t>Ru-106 </a:t>
            </a:r>
            <a:r>
              <a:rPr lang="de-DE" sz="2800" dirty="0" err="1"/>
              <a:t>scenario</a:t>
            </a:r>
            <a:r>
              <a:rPr lang="de-DE" sz="2800" dirty="0"/>
              <a:t>: PSR </a:t>
            </a:r>
            <a:r>
              <a:rPr lang="de-DE" sz="2800" dirty="0" err="1"/>
              <a:t>approach</a:t>
            </a:r>
            <a:r>
              <a:rPr lang="de-DE" sz="2800" dirty="0"/>
              <a:t> - </a:t>
            </a:r>
            <a:r>
              <a:rPr lang="de-DE" sz="2800" dirty="0" err="1"/>
              <a:t>single</a:t>
            </a:r>
            <a:r>
              <a:rPr lang="de-DE" sz="2800" dirty="0"/>
              <a:t> time </a:t>
            </a:r>
            <a:r>
              <a:rPr lang="de-DE" sz="2800" dirty="0" err="1"/>
              <a:t>step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42206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888" y="1763613"/>
            <a:ext cx="7772400" cy="4051024"/>
          </a:xfrm>
          <a:prstGeom prst="rect">
            <a:avLst/>
          </a:prstGeom>
        </p:spPr>
      </p:pic>
      <p:sp>
        <p:nvSpPr>
          <p:cNvPr id="7" name="Pfeil nach rechts 6"/>
          <p:cNvSpPr/>
          <p:nvPr/>
        </p:nvSpPr>
        <p:spPr>
          <a:xfrm>
            <a:off x="6480472" y="4052420"/>
            <a:ext cx="216024" cy="144016"/>
          </a:xfrm>
          <a:prstGeom prst="rightArrow">
            <a:avLst/>
          </a:prstGeom>
          <a:solidFill>
            <a:srgbClr val="FF0000"/>
          </a:solidFill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Unit Offc Light"/>
              <a:ea typeface="+mn-ea"/>
              <a:cs typeface="+mn-cs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5691142" y="393976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1800" b="1" dirty="0" err="1">
                <a:solidFill>
                  <a:srgbClr val="FF0000"/>
                </a:solidFill>
                <a:latin typeface="Unit Offc Light"/>
                <a:ea typeface="+mn-ea"/>
              </a:rPr>
              <a:t>Majak</a:t>
            </a:r>
            <a:endParaRPr lang="de-DE" sz="1800" b="1" dirty="0">
              <a:solidFill>
                <a:srgbClr val="FF0000"/>
              </a:solidFill>
              <a:latin typeface="Unit Offc Light"/>
              <a:ea typeface="+mn-ea"/>
            </a:endParaRPr>
          </a:p>
        </p:txBody>
      </p:sp>
      <p:sp>
        <p:nvSpPr>
          <p:cNvPr id="9" name="Pfeil nach rechts 8"/>
          <p:cNvSpPr/>
          <p:nvPr/>
        </p:nvSpPr>
        <p:spPr>
          <a:xfrm>
            <a:off x="4569801" y="4295280"/>
            <a:ext cx="216024" cy="144016"/>
          </a:xfrm>
          <a:prstGeom prst="rightArrow">
            <a:avLst/>
          </a:prstGeom>
          <a:solidFill>
            <a:srgbClr val="FF0000"/>
          </a:solidFill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Unit Offc Light"/>
              <a:ea typeface="+mn-ea"/>
              <a:cs typeface="+mn-cs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3096096" y="4182622"/>
            <a:ext cx="1476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1800" b="1" dirty="0" err="1">
                <a:solidFill>
                  <a:srgbClr val="FF0000"/>
                </a:solidFill>
                <a:latin typeface="Unit Offc Light"/>
                <a:ea typeface="+mn-ea"/>
              </a:rPr>
              <a:t>Dimitrovgrad</a:t>
            </a:r>
            <a:endParaRPr lang="de-DE" sz="1800" b="1" dirty="0">
              <a:solidFill>
                <a:srgbClr val="FF0000"/>
              </a:solidFill>
              <a:latin typeface="Unit Offc Light"/>
              <a:ea typeface="+mn-ea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0" y="22845"/>
            <a:ext cx="123133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</a:t>
            </a:r>
            <a:r>
              <a:rPr lang="de-DE" sz="2800" dirty="0" err="1">
                <a:solidFill>
                  <a:srgbClr val="FFFFFF"/>
                </a:solidFill>
              </a:rPr>
              <a:t>scenario</a:t>
            </a:r>
            <a:r>
              <a:rPr lang="de-DE" sz="2800" dirty="0">
                <a:solidFill>
                  <a:srgbClr val="FFFFFF"/>
                </a:solidFill>
              </a:rPr>
              <a:t>: PSR </a:t>
            </a:r>
            <a:r>
              <a:rPr lang="de-DE" sz="2800" dirty="0" err="1">
                <a:solidFill>
                  <a:srgbClr val="FFFFFF"/>
                </a:solidFill>
              </a:rPr>
              <a:t>approach</a:t>
            </a:r>
            <a:r>
              <a:rPr lang="de-DE" sz="2800" dirty="0">
                <a:solidFill>
                  <a:srgbClr val="FFFFFF"/>
                </a:solidFill>
              </a:rPr>
              <a:t> - </a:t>
            </a:r>
            <a:r>
              <a:rPr lang="de-DE" sz="2800" dirty="0" err="1">
                <a:solidFill>
                  <a:srgbClr val="FFFFFF"/>
                </a:solidFill>
              </a:rPr>
              <a:t>multi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r>
              <a:rPr lang="de-DE" sz="2800" dirty="0" err="1">
                <a:solidFill>
                  <a:srgbClr val="FFFFFF"/>
                </a:solidFill>
              </a:rPr>
              <a:t>model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r>
              <a:rPr lang="de-DE" sz="2800" dirty="0" err="1">
                <a:solidFill>
                  <a:srgbClr val="FFFFFF"/>
                </a:solidFill>
              </a:rPr>
              <a:t>overlap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215776" y="758989"/>
            <a:ext cx="102971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chemeClr val="tx1"/>
                </a:solidFill>
              </a:rPr>
              <a:t>Multi-Model </a:t>
            </a:r>
            <a:r>
              <a:rPr lang="de-DE" b="1" dirty="0" err="1">
                <a:solidFill>
                  <a:schemeClr val="tx1"/>
                </a:solidFill>
              </a:rPr>
              <a:t>overlap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for</a:t>
            </a:r>
            <a:r>
              <a:rPr lang="de-DE" b="1" dirty="0">
                <a:solidFill>
                  <a:schemeClr val="tx1"/>
                </a:solidFill>
              </a:rPr>
              <a:t> time </a:t>
            </a:r>
            <a:r>
              <a:rPr lang="de-DE" b="1" dirty="0" err="1">
                <a:solidFill>
                  <a:schemeClr val="tx1"/>
                </a:solidFill>
              </a:rPr>
              <a:t>slot</a:t>
            </a:r>
            <a:r>
              <a:rPr lang="de-DE" b="1" dirty="0">
                <a:solidFill>
                  <a:schemeClr val="tx1"/>
                </a:solidFill>
              </a:rPr>
              <a:t> Sep., 25</a:t>
            </a:r>
            <a:r>
              <a:rPr lang="de-DE" b="1" baseline="30000" dirty="0">
                <a:solidFill>
                  <a:schemeClr val="tx1"/>
                </a:solidFill>
              </a:rPr>
              <a:t>th</a:t>
            </a:r>
            <a:r>
              <a:rPr lang="de-DE" b="1" dirty="0">
                <a:solidFill>
                  <a:schemeClr val="tx1"/>
                </a:solidFill>
              </a:rPr>
              <a:t>, 21-00 UTC</a:t>
            </a:r>
          </a:p>
          <a:p>
            <a:r>
              <a:rPr lang="en-US" dirty="0">
                <a:solidFill>
                  <a:schemeClr val="tx1"/>
                </a:solidFill>
              </a:rPr>
              <a:t>Overlap of PSR fields (in total 11) showing at least a correlation of 0.5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211041" y="6056919"/>
            <a:ext cx="97980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Based on WMO </a:t>
            </a:r>
            <a:r>
              <a:rPr lang="en-US" sz="2000" i="1" dirty="0">
                <a:solidFill>
                  <a:schemeClr val="tx1"/>
                </a:solidFill>
              </a:rPr>
              <a:t>Regional Specialized Meteorological Centers</a:t>
            </a:r>
            <a:r>
              <a:rPr lang="en-US" sz="2000" dirty="0">
                <a:solidFill>
                  <a:schemeClr val="tx1"/>
                </a:solidFill>
              </a:rPr>
              <a:t> (RSMC) dispersion model outputs. ZAMG is one of the backtracking RSMCs.</a:t>
            </a:r>
          </a:p>
        </p:txBody>
      </p:sp>
    </p:spTree>
    <p:extLst>
      <p:ext uri="{BB962C8B-B14F-4D97-AF65-F5344CB8AC3E}">
        <p14:creationId xmlns:p14="http://schemas.microsoft.com/office/powerpoint/2010/main" val="812444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215776" y="971525"/>
            <a:ext cx="9575229" cy="4016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Material was released either around the re-processing plant of </a:t>
            </a:r>
            <a:r>
              <a:rPr lang="en-US" b="1" dirty="0" err="1">
                <a:solidFill>
                  <a:schemeClr val="tx1"/>
                </a:solidFill>
              </a:rPr>
              <a:t>Majak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(60.8° E Lon. and 55.69 ° N Lat.)</a:t>
            </a:r>
            <a:r>
              <a:rPr lang="en-US" b="1" dirty="0">
                <a:solidFill>
                  <a:schemeClr val="tx1"/>
                </a:solidFill>
              </a:rPr>
              <a:t> or the radiopharmaceutical facility of </a:t>
            </a:r>
            <a:r>
              <a:rPr lang="en-US" b="1" dirty="0" err="1">
                <a:solidFill>
                  <a:schemeClr val="tx1"/>
                </a:solidFill>
              </a:rPr>
              <a:t>Dimitrovgrad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(49.48° E Lon. and 54.19° N Lat.)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Source strength: ≤1 </a:t>
            </a:r>
            <a:r>
              <a:rPr lang="en-US" b="1" dirty="0" err="1">
                <a:solidFill>
                  <a:schemeClr val="tx1"/>
                </a:solidFill>
              </a:rPr>
              <a:t>Petabequerel</a:t>
            </a:r>
            <a:r>
              <a:rPr lang="en-US" b="1" dirty="0">
                <a:solidFill>
                  <a:schemeClr val="tx1"/>
                </a:solidFill>
              </a:rPr>
              <a:t> = 1000 </a:t>
            </a:r>
            <a:r>
              <a:rPr lang="en-US" b="1" dirty="0" err="1">
                <a:solidFill>
                  <a:schemeClr val="tx1"/>
                </a:solidFill>
              </a:rPr>
              <a:t>Terabequerel</a:t>
            </a:r>
            <a:endParaRPr lang="en-US" b="1" dirty="0">
              <a:solidFill>
                <a:schemeClr val="tx1"/>
              </a:solidFill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Most probable release time </a:t>
            </a:r>
            <a:r>
              <a:rPr lang="en-US" dirty="0">
                <a:solidFill>
                  <a:schemeClr val="tx1"/>
                </a:solidFill>
              </a:rPr>
              <a:t>(according to maximum correlations)</a:t>
            </a:r>
            <a:r>
              <a:rPr lang="en-US" b="1" dirty="0">
                <a:solidFill>
                  <a:schemeClr val="tx1"/>
                </a:solidFill>
              </a:rPr>
              <a:t> between Sep., 25</a:t>
            </a:r>
            <a:r>
              <a:rPr lang="en-US" b="1" baseline="30000" dirty="0">
                <a:solidFill>
                  <a:schemeClr val="tx1"/>
                </a:solidFill>
              </a:rPr>
              <a:t>th</a:t>
            </a:r>
            <a:r>
              <a:rPr lang="en-US" b="1" dirty="0">
                <a:solidFill>
                  <a:schemeClr val="tx1"/>
                </a:solidFill>
              </a:rPr>
              <a:t> and 26</a:t>
            </a:r>
            <a:r>
              <a:rPr lang="en-US" b="1" baseline="30000" dirty="0">
                <a:solidFill>
                  <a:schemeClr val="tx1"/>
                </a:solidFill>
              </a:rPr>
              <a:t>th</a:t>
            </a:r>
            <a:r>
              <a:rPr lang="en-US" b="1" dirty="0">
                <a:solidFill>
                  <a:schemeClr val="tx1"/>
                </a:solidFill>
              </a:rPr>
              <a:t> 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ZAMG‘s results are in agreement with those of the French Institute for Radiation Protection and Nuclear Safety (IRSN) and the German </a:t>
            </a:r>
            <a:r>
              <a:rPr lang="en-US" b="1" dirty="0" err="1">
                <a:solidFill>
                  <a:schemeClr val="tx1"/>
                </a:solidFill>
              </a:rPr>
              <a:t>Bundesamt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für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Strahlenschutz</a:t>
            </a:r>
            <a:r>
              <a:rPr lang="en-US" b="1" dirty="0">
                <a:solidFill>
                  <a:schemeClr val="tx1"/>
                </a:solidFill>
              </a:rPr>
              <a:t> BFS</a:t>
            </a:r>
          </a:p>
        </p:txBody>
      </p:sp>
      <p:sp>
        <p:nvSpPr>
          <p:cNvPr id="3" name="Rechteck 2"/>
          <p:cNvSpPr/>
          <p:nvPr/>
        </p:nvSpPr>
        <p:spPr>
          <a:xfrm>
            <a:off x="71760" y="0"/>
            <a:ext cx="87849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</a:t>
            </a:r>
            <a:r>
              <a:rPr lang="de-DE" sz="2800" dirty="0" err="1"/>
              <a:t>Conclusions</a:t>
            </a:r>
            <a:r>
              <a:rPr lang="de-DE" sz="2800" dirty="0"/>
              <a:t> I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94164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3" y="1716729"/>
            <a:ext cx="3323558" cy="4968552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416" y="1773457"/>
            <a:ext cx="3234035" cy="4896544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31800" y="68306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Time-integrated Probable Source Region based on 38 backward fields originating from Romania </a:t>
            </a:r>
            <a:r>
              <a:rPr lang="en-US" sz="1400" dirty="0" smtClean="0">
                <a:solidFill>
                  <a:schemeClr val="tx1"/>
                </a:solidFill>
              </a:rPr>
              <a:t>(observations </a:t>
            </a:r>
            <a:r>
              <a:rPr lang="en-US" sz="1400" dirty="0">
                <a:solidFill>
                  <a:schemeClr val="tx1"/>
                </a:solidFill>
              </a:rPr>
              <a:t>officially received </a:t>
            </a:r>
            <a:r>
              <a:rPr lang="en-US" sz="1400" dirty="0" smtClean="0">
                <a:solidFill>
                  <a:schemeClr val="tx1"/>
                </a:solidFill>
              </a:rPr>
              <a:t>from </a:t>
            </a:r>
            <a:r>
              <a:rPr lang="en-US" sz="1400" dirty="0">
                <a:solidFill>
                  <a:schemeClr val="tx1"/>
                </a:solidFill>
              </a:rPr>
              <a:t>the National Environment Protection Agency in Romania) 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241364" y="6470218"/>
            <a:ext cx="3670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Based on 0-100 m </a:t>
            </a:r>
            <a:r>
              <a:rPr lang="en-US" sz="2000" dirty="0" err="1">
                <a:solidFill>
                  <a:schemeClr val="tx1"/>
                </a:solidFill>
              </a:rPr>
              <a:t>a.g.l</a:t>
            </a:r>
            <a:r>
              <a:rPr lang="en-US" sz="2000" dirty="0">
                <a:solidFill>
                  <a:schemeClr val="tx1"/>
                </a:solidFill>
              </a:rPr>
              <a:t>.  </a:t>
            </a:r>
            <a:r>
              <a:rPr lang="en-US" dirty="0"/>
              <a:t>footprints 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175298" y="6482575"/>
            <a:ext cx="37444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Based on 0-1000 m </a:t>
            </a:r>
            <a:r>
              <a:rPr lang="en-US" sz="2000" dirty="0" err="1">
                <a:solidFill>
                  <a:schemeClr val="tx1"/>
                </a:solidFill>
              </a:rPr>
              <a:t>a.g.l</a:t>
            </a:r>
            <a:r>
              <a:rPr lang="en-US" dirty="0"/>
              <a:t>. footprints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150962" y="1370149"/>
            <a:ext cx="3024336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err="1">
                <a:solidFill>
                  <a:schemeClr val="tx1"/>
                </a:solidFill>
              </a:rPr>
              <a:t>Majak</a:t>
            </a:r>
            <a:r>
              <a:rPr lang="en-US" sz="2000" b="1" i="1" dirty="0">
                <a:solidFill>
                  <a:schemeClr val="tx1"/>
                </a:solidFill>
              </a:rPr>
              <a:t> is not located within the area of maximum correlation!</a:t>
            </a:r>
          </a:p>
          <a:p>
            <a:endParaRPr lang="en-US" sz="2000" b="1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Even more tricky: </a:t>
            </a:r>
            <a:r>
              <a:rPr lang="en-US" sz="2000" b="1" dirty="0" smtClean="0">
                <a:solidFill>
                  <a:schemeClr val="tx1"/>
                </a:solidFill>
              </a:rPr>
              <a:t>if </a:t>
            </a:r>
            <a:r>
              <a:rPr lang="en-US" sz="2000" b="1" dirty="0">
                <a:solidFill>
                  <a:schemeClr val="tx1"/>
                </a:solidFill>
              </a:rPr>
              <a:t>overlap of backward fields in the PRS calculation is enforced 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(=</a:t>
            </a:r>
            <a:r>
              <a:rPr lang="en-US" sz="2000" b="1" i="1" dirty="0">
                <a:solidFill>
                  <a:schemeClr val="tx1"/>
                </a:solidFill>
              </a:rPr>
              <a:t>hypothesis of one single source location at a single time</a:t>
            </a:r>
            <a:r>
              <a:rPr lang="en-US" sz="2000" b="1" dirty="0">
                <a:solidFill>
                  <a:schemeClr val="tx1"/>
                </a:solidFill>
              </a:rPr>
              <a:t>) PSRs collapse!</a:t>
            </a:r>
          </a:p>
          <a:p>
            <a:endParaRPr lang="en-US" sz="2000" b="1" dirty="0">
              <a:solidFill>
                <a:schemeClr val="tx1"/>
              </a:solidFill>
            </a:endParaRPr>
          </a:p>
          <a:p>
            <a:r>
              <a:rPr lang="en-US" sz="2000" b="1" dirty="0" smtClean="0">
                <a:solidFill>
                  <a:schemeClr val="tx1"/>
                </a:solidFill>
              </a:rPr>
              <a:t>Caveats: </a:t>
            </a:r>
            <a:r>
              <a:rPr lang="en-US" sz="2000" b="1" u="sng" dirty="0" smtClean="0">
                <a:solidFill>
                  <a:schemeClr val="tx1"/>
                </a:solidFill>
              </a:rPr>
              <a:t>Model </a:t>
            </a:r>
            <a:r>
              <a:rPr lang="en-US" sz="2000" b="1" u="sng" dirty="0">
                <a:solidFill>
                  <a:schemeClr val="tx1"/>
                </a:solidFill>
              </a:rPr>
              <a:t>errors </a:t>
            </a:r>
            <a:r>
              <a:rPr lang="en-US" sz="2000" b="1" u="sng" dirty="0" smtClean="0">
                <a:solidFill>
                  <a:schemeClr val="tx1"/>
                </a:solidFill>
              </a:rPr>
              <a:t>(</a:t>
            </a:r>
            <a:r>
              <a:rPr lang="en-US" sz="2000" b="1" dirty="0" smtClean="0">
                <a:solidFill>
                  <a:schemeClr val="tx1"/>
                </a:solidFill>
              </a:rPr>
              <a:t>NWP </a:t>
            </a:r>
            <a:r>
              <a:rPr lang="en-US" sz="2000" b="1" dirty="0">
                <a:solidFill>
                  <a:schemeClr val="tx1"/>
                </a:solidFill>
              </a:rPr>
              <a:t>and/or ATM) and </a:t>
            </a:r>
            <a:r>
              <a:rPr lang="en-US" sz="2000" b="1" u="sng" dirty="0">
                <a:solidFill>
                  <a:schemeClr val="tx1"/>
                </a:solidFill>
              </a:rPr>
              <a:t>wrong measurement metadata</a:t>
            </a:r>
            <a:r>
              <a:rPr lang="en-US" sz="2000" b="1" dirty="0">
                <a:solidFill>
                  <a:schemeClr val="tx1"/>
                </a:solidFill>
              </a:rPr>
              <a:t> can easily be the source of mismatch! </a:t>
            </a:r>
          </a:p>
        </p:txBody>
      </p:sp>
      <p:sp>
        <p:nvSpPr>
          <p:cNvPr id="8" name="Rechteck 7"/>
          <p:cNvSpPr/>
          <p:nvPr/>
        </p:nvSpPr>
        <p:spPr>
          <a:xfrm>
            <a:off x="-6847" y="49501"/>
            <a:ext cx="890392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</a:t>
            </a:r>
            <a:r>
              <a:rPr lang="de-DE" sz="2800" dirty="0" err="1"/>
              <a:t>Quite</a:t>
            </a:r>
            <a:r>
              <a:rPr lang="de-DE" sz="2800" dirty="0"/>
              <a:t> </a:t>
            </a:r>
            <a:r>
              <a:rPr lang="de-DE" sz="2800" dirty="0" err="1"/>
              <a:t>some</a:t>
            </a:r>
            <a:r>
              <a:rPr lang="de-DE" sz="2800" dirty="0"/>
              <a:t> </a:t>
            </a:r>
            <a:r>
              <a:rPr lang="de-DE" sz="2800" dirty="0" err="1"/>
              <a:t>questions</a:t>
            </a:r>
            <a:r>
              <a:rPr lang="de-DE" sz="2800" b="1" dirty="0"/>
              <a:t> </a:t>
            </a:r>
            <a:r>
              <a:rPr lang="de-DE" sz="2800" dirty="0" err="1"/>
              <a:t>remain</a:t>
            </a:r>
            <a:r>
              <a:rPr lang="de-DE" sz="2800" dirty="0"/>
              <a:t>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72226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-6847" y="49501"/>
            <a:ext cx="890392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 smtClean="0"/>
              <a:t>scenario</a:t>
            </a:r>
            <a:r>
              <a:rPr lang="de-DE" sz="2800" dirty="0" smtClean="0"/>
              <a:t>: </a:t>
            </a:r>
            <a:r>
              <a:rPr lang="de-DE" sz="2800" dirty="0" err="1" smtClean="0"/>
              <a:t>Collecting</a:t>
            </a:r>
            <a:r>
              <a:rPr lang="de-DE" sz="2800" dirty="0" smtClean="0"/>
              <a:t> </a:t>
            </a:r>
            <a:r>
              <a:rPr lang="de-DE" sz="2800" dirty="0" err="1" smtClean="0"/>
              <a:t>further</a:t>
            </a:r>
            <a:r>
              <a:rPr lang="de-DE" sz="2800" dirty="0" smtClean="0"/>
              <a:t> </a:t>
            </a:r>
            <a:r>
              <a:rPr lang="de-DE" sz="2800" dirty="0" err="1" smtClean="0"/>
              <a:t>evidence</a:t>
            </a:r>
            <a:endParaRPr lang="en-US" sz="2800" dirty="0"/>
          </a:p>
        </p:txBody>
      </p:sp>
      <p:sp>
        <p:nvSpPr>
          <p:cNvPr id="3" name="Textfeld 2"/>
          <p:cNvSpPr txBox="1"/>
          <p:nvPr/>
        </p:nvSpPr>
        <p:spPr>
          <a:xfrm>
            <a:off x="1295896" y="3347789"/>
            <a:ext cx="74168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ADDITIONAL MATERIAL</a:t>
            </a:r>
          </a:p>
          <a:p>
            <a:endParaRPr lang="de-DE" b="1" dirty="0">
              <a:solidFill>
                <a:schemeClr val="tx1"/>
              </a:solidFill>
            </a:endParaRPr>
          </a:p>
          <a:p>
            <a:r>
              <a:rPr lang="de-DE" b="1" dirty="0" err="1" smtClean="0">
                <a:solidFill>
                  <a:schemeClr val="tx1"/>
                </a:solidFill>
              </a:rPr>
              <a:t>Going</a:t>
            </a:r>
            <a:r>
              <a:rPr lang="de-DE" b="1" dirty="0" smtClean="0">
                <a:solidFill>
                  <a:schemeClr val="tx1"/>
                </a:solidFill>
              </a:rPr>
              <a:t> </a:t>
            </a:r>
            <a:r>
              <a:rPr lang="de-DE" b="1" dirty="0" err="1" smtClean="0">
                <a:solidFill>
                  <a:schemeClr val="tx1"/>
                </a:solidFill>
              </a:rPr>
              <a:t>beyond</a:t>
            </a:r>
            <a:r>
              <a:rPr lang="de-DE" b="1" dirty="0" smtClean="0">
                <a:solidFill>
                  <a:schemeClr val="tx1"/>
                </a:solidFill>
              </a:rPr>
              <a:t> </a:t>
            </a:r>
            <a:r>
              <a:rPr lang="de-DE" b="1" dirty="0" err="1" smtClean="0">
                <a:solidFill>
                  <a:schemeClr val="tx1"/>
                </a:solidFill>
              </a:rPr>
              <a:t>atmospheric</a:t>
            </a:r>
            <a:r>
              <a:rPr lang="de-DE" b="1" dirty="0" smtClean="0">
                <a:solidFill>
                  <a:schemeClr val="tx1"/>
                </a:solidFill>
              </a:rPr>
              <a:t> </a:t>
            </a:r>
            <a:r>
              <a:rPr lang="de-DE" b="1" dirty="0" err="1" smtClean="0">
                <a:solidFill>
                  <a:schemeClr val="tx1"/>
                </a:solidFill>
              </a:rPr>
              <a:t>transport</a:t>
            </a:r>
            <a:r>
              <a:rPr lang="de-DE" b="1" dirty="0" smtClean="0">
                <a:solidFill>
                  <a:schemeClr val="tx1"/>
                </a:solidFill>
              </a:rPr>
              <a:t> </a:t>
            </a:r>
            <a:r>
              <a:rPr lang="de-DE" b="1" dirty="0" err="1" smtClean="0">
                <a:solidFill>
                  <a:schemeClr val="tx1"/>
                </a:solidFill>
              </a:rPr>
              <a:t>modelling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4598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71760" y="0"/>
            <a:ext cx="87849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Light </a:t>
            </a:r>
            <a:r>
              <a:rPr lang="de-DE" sz="2800" dirty="0" err="1"/>
              <a:t>phenomenon</a:t>
            </a:r>
            <a:r>
              <a:rPr lang="de-DE" sz="2800" dirty="0"/>
              <a:t> </a:t>
            </a:r>
            <a:endParaRPr lang="en-US" sz="2800" dirty="0"/>
          </a:p>
        </p:txBody>
      </p:sp>
      <p:pic>
        <p:nvPicPr>
          <p:cNvPr id="3" name="Inhaltsplatzhalter 6" descr="http://media.englishrussia.com/newpictures/Fishing_in_the_North/104321/102527/2001_50_56.jpg">
            <a:hlinkClick r:id="rId2"/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248" y="1124744"/>
            <a:ext cx="5133752" cy="50450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feld 3"/>
          <p:cNvSpPr txBox="1"/>
          <p:nvPr/>
        </p:nvSpPr>
        <p:spPr>
          <a:xfrm>
            <a:off x="298304" y="6594300"/>
            <a:ext cx="8845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Artificial light phenomenon observed over Yekaterinburg, night 25</a:t>
            </a:r>
            <a:r>
              <a:rPr lang="en-US" sz="1400" baseline="30000" dirty="0">
                <a:solidFill>
                  <a:schemeClr val="tx1"/>
                </a:solidFill>
              </a:rPr>
              <a:t>th</a:t>
            </a:r>
            <a:r>
              <a:rPr lang="en-US" sz="1400" dirty="0">
                <a:solidFill>
                  <a:schemeClr val="tx1"/>
                </a:solidFill>
              </a:rPr>
              <a:t>-26</a:t>
            </a:r>
            <a:r>
              <a:rPr lang="en-US" sz="1400" baseline="30000" dirty="0">
                <a:solidFill>
                  <a:schemeClr val="tx1"/>
                </a:solidFill>
              </a:rPr>
              <a:t>th</a:t>
            </a:r>
            <a:r>
              <a:rPr lang="en-US" sz="1400" dirty="0">
                <a:solidFill>
                  <a:schemeClr val="tx1"/>
                </a:solidFill>
              </a:rPr>
              <a:t> of September 2017 </a:t>
            </a:r>
            <a:r>
              <a:rPr lang="en-US" sz="1400" dirty="0"/>
              <a:t>(</a:t>
            </a:r>
            <a:r>
              <a:rPr lang="en-US" sz="1400" u="sng" dirty="0">
                <a:hlinkClick r:id="rId2"/>
              </a:rPr>
              <a:t>http://media.englishrussia.com/newpictures/Fishing_in_the_North//104321/102527/2001_50_56_full.jpg</a:t>
            </a:r>
            <a:r>
              <a:rPr lang="en-US" sz="1400" dirty="0"/>
              <a:t>) </a:t>
            </a:r>
            <a:endParaRPr lang="de-DE" sz="1400" dirty="0"/>
          </a:p>
        </p:txBody>
      </p:sp>
      <p:sp>
        <p:nvSpPr>
          <p:cNvPr id="5" name="Textfeld 4"/>
          <p:cNvSpPr txBox="1"/>
          <p:nvPr/>
        </p:nvSpPr>
        <p:spPr>
          <a:xfrm>
            <a:off x="143768" y="646331"/>
            <a:ext cx="370276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Austrian pilot report received by ZAMG: “</a:t>
            </a:r>
            <a:r>
              <a:rPr lang="en-US" sz="1800" i="1" dirty="0">
                <a:solidFill>
                  <a:schemeClr val="tx1"/>
                </a:solidFill>
              </a:rPr>
              <a:t>I am a pilot working for a Luxembourgian carrier and was flying back from Novosibirsk to Europe in the night from 25</a:t>
            </a:r>
            <a:r>
              <a:rPr lang="en-US" sz="1800" i="1" baseline="30000" dirty="0">
                <a:solidFill>
                  <a:schemeClr val="tx1"/>
                </a:solidFill>
              </a:rPr>
              <a:t>th</a:t>
            </a:r>
            <a:r>
              <a:rPr lang="en-US" sz="1800" i="1" dirty="0">
                <a:solidFill>
                  <a:schemeClr val="tx1"/>
                </a:solidFill>
              </a:rPr>
              <a:t> to 26</a:t>
            </a:r>
            <a:r>
              <a:rPr lang="en-US" sz="1800" i="1" baseline="30000" dirty="0">
                <a:solidFill>
                  <a:schemeClr val="tx1"/>
                </a:solidFill>
              </a:rPr>
              <a:t>th</a:t>
            </a:r>
            <a:r>
              <a:rPr lang="en-US" sz="1800" i="1" dirty="0">
                <a:solidFill>
                  <a:schemeClr val="tx1"/>
                </a:solidFill>
              </a:rPr>
              <a:t> of September, local departure time 22:30 (i.e., 17:30 UTC). South of Yekaterinburg we saw a big, slightly greenish, luminous phenomenon in the night sky. The shape of the phenomenon reminded us on a cat’s eye, the color was similar to that one of an aurora borealis. The local aviation authority led the phenomenon back to a probable rocket launch. They had already received some notifications about the phenomenon….During the next half hour the phenomenon disappeared…..”</a:t>
            </a:r>
          </a:p>
        </p:txBody>
      </p:sp>
    </p:spTree>
    <p:extLst>
      <p:ext uri="{BB962C8B-B14F-4D97-AF65-F5344CB8AC3E}">
        <p14:creationId xmlns:p14="http://schemas.microsoft.com/office/powerpoint/2010/main" val="2667056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431800" y="1187549"/>
            <a:ext cx="91450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8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The location of the phenomenon roughly agrees in location with the </a:t>
            </a:r>
            <a:r>
              <a:rPr lang="en-US" sz="28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Majak</a:t>
            </a:r>
            <a:r>
              <a:rPr lang="en-US" sz="28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 re-processing plant around 120 km south of Yekaterinburg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8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The time frame matches very well.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8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Thus, the following hypotheses possibly explaining the phenomenon were looked at:</a:t>
            </a:r>
          </a:p>
          <a:p>
            <a:pPr lvl="0" defTabSz="914400" eaLnBrk="1" fontAlgn="auto" hangingPunct="1">
              <a:spcBef>
                <a:spcPct val="2000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	1. Magnetic storm</a:t>
            </a:r>
          </a:p>
          <a:p>
            <a:pPr lvl="0" defTabSz="914400" eaLnBrk="1" fontAlgn="auto" hangingPunct="1">
              <a:spcBef>
                <a:spcPct val="2000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	2. (Forest)-fire activity (also in relation to a fire 	at </a:t>
            </a:r>
            <a:r>
              <a:rPr lang="en-US" sz="2800" b="1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Majak</a:t>
            </a:r>
            <a:r>
              <a:rPr lang="en-US" sz="28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)</a:t>
            </a:r>
          </a:p>
          <a:p>
            <a:pPr lvl="0" defTabSz="914400" eaLnBrk="1" fontAlgn="auto" hangingPunct="1">
              <a:spcBef>
                <a:spcPct val="2000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	3. Artificial aurora</a:t>
            </a:r>
            <a:endParaRPr lang="de-DE" sz="2800" b="1" dirty="0">
              <a:solidFill>
                <a:srgbClr val="3C3C3C"/>
              </a:solidFill>
              <a:latin typeface="+mn-lt"/>
              <a:ea typeface="Unit Offc Light" pitchFamily="34" charset="0"/>
              <a:cs typeface="Unit Offc Light" pitchFamily="34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5548" y="12179"/>
            <a:ext cx="79864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</a:t>
            </a:r>
            <a:r>
              <a:rPr lang="de-DE" sz="2800" dirty="0" err="1"/>
              <a:t>Collecting</a:t>
            </a:r>
            <a:r>
              <a:rPr lang="de-DE" sz="2800" dirty="0"/>
              <a:t> </a:t>
            </a:r>
            <a:r>
              <a:rPr lang="de-DE" sz="2800" dirty="0" err="1"/>
              <a:t>further</a:t>
            </a:r>
            <a:r>
              <a:rPr lang="de-DE" sz="2800" dirty="0"/>
              <a:t> </a:t>
            </a:r>
            <a:r>
              <a:rPr lang="de-DE" sz="2800" dirty="0" err="1"/>
              <a:t>evidence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20991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431800" y="827509"/>
            <a:ext cx="9108504" cy="1512167"/>
          </a:xfrm>
          <a:prstGeom prst="rect">
            <a:avLst/>
          </a:prstGeom>
          <a:solidFill>
            <a:srgbClr val="92D050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nit Offc Light"/>
              <a:ea typeface="+mn-ea"/>
              <a:cs typeface="+mn-cs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85054" y="854893"/>
            <a:ext cx="8856984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3C3C3C"/>
                </a:solidFill>
                <a:latin typeface="+mn-lt"/>
                <a:ea typeface="+mn-ea"/>
              </a:rPr>
              <a:t>ARTICLE I -  BASIC OBLIGATIONS</a:t>
            </a: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i="1" dirty="0">
                <a:solidFill>
                  <a:srgbClr val="3C3C3C"/>
                </a:solidFill>
                <a:latin typeface="+mn-lt"/>
                <a:ea typeface="+mn-ea"/>
              </a:rPr>
              <a:t>Each State Party undertakes </a:t>
            </a:r>
            <a:r>
              <a:rPr lang="en-US" sz="2000" b="1" i="1" dirty="0">
                <a:solidFill>
                  <a:srgbClr val="3C3C3C"/>
                </a:solidFill>
                <a:latin typeface="+mn-lt"/>
                <a:ea typeface="+mn-ea"/>
              </a:rPr>
              <a:t>not to carry out any nuclear weapon test explosion or any other nuclear explosion</a:t>
            </a:r>
            <a:r>
              <a:rPr lang="en-US" sz="2000" i="1" dirty="0">
                <a:solidFill>
                  <a:srgbClr val="3C3C3C"/>
                </a:solidFill>
                <a:latin typeface="+mn-lt"/>
                <a:ea typeface="+mn-ea"/>
              </a:rPr>
              <a:t>, and to prohibit and prevent any such nuclear explosion at any place under its jurisdiction or control.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+mn-ea"/>
              </a:rPr>
              <a:t> </a:t>
            </a: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solidFill>
                <a:srgbClr val="3C3C3C"/>
              </a:solidFill>
              <a:latin typeface="Unit Offc Light"/>
              <a:ea typeface="+mn-ea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3C3C3C"/>
                </a:solidFill>
                <a:latin typeface="+mn-lt"/>
                <a:ea typeface="+mn-ea"/>
              </a:rPr>
              <a:t>Entry into force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+mn-ea"/>
              </a:rPr>
              <a:t>: As soon as 44 countries which operate nuclear reactors have </a:t>
            </a:r>
            <a:r>
              <a:rPr lang="en-US" sz="2000" u="sng" dirty="0">
                <a:solidFill>
                  <a:srgbClr val="3C3C3C"/>
                </a:solidFill>
                <a:latin typeface="+mn-lt"/>
                <a:ea typeface="+mn-ea"/>
              </a:rPr>
              <a:t>ratified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+mn-ea"/>
              </a:rPr>
              <a:t> the Treaty (not just signed).</a:t>
            </a: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3C3C3C"/>
              </a:solidFill>
              <a:latin typeface="Unit Offc Light"/>
              <a:ea typeface="+mn-ea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227" y="3096793"/>
            <a:ext cx="5793317" cy="3676824"/>
          </a:xfrm>
          <a:prstGeom prst="rect">
            <a:avLst/>
          </a:prstGeom>
        </p:spPr>
      </p:pic>
      <p:sp>
        <p:nvSpPr>
          <p:cNvPr id="5" name="TextBox 9"/>
          <p:cNvSpPr txBox="1"/>
          <p:nvPr/>
        </p:nvSpPr>
        <p:spPr>
          <a:xfrm>
            <a:off x="3708164" y="3091917"/>
            <a:ext cx="669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3C3C3C"/>
                </a:solidFill>
                <a:latin typeface="+mn-lt"/>
                <a:ea typeface="+mn-ea"/>
              </a:rPr>
              <a:t>&gt;80 % of the network currently installed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82380" y="3044977"/>
            <a:ext cx="216024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2000" dirty="0">
                <a:solidFill>
                  <a:srgbClr val="3C3C3C"/>
                </a:solidFill>
                <a:latin typeface="+mn-lt"/>
                <a:ea typeface="+mn-ea"/>
              </a:rPr>
              <a:t>The </a:t>
            </a:r>
            <a:r>
              <a:rPr lang="de-DE" sz="2000" b="1" dirty="0">
                <a:solidFill>
                  <a:srgbClr val="3C3C3C"/>
                </a:solidFill>
                <a:latin typeface="+mn-lt"/>
                <a:ea typeface="+mn-ea"/>
              </a:rPr>
              <a:t>International Monitoring System (IMS)</a:t>
            </a: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endParaRPr lang="de-DE" sz="2000" b="1" dirty="0">
              <a:solidFill>
                <a:srgbClr val="3C3C3C"/>
              </a:solidFill>
              <a:latin typeface="+mn-lt"/>
              <a:ea typeface="+mn-ea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2000" b="1" dirty="0">
                <a:solidFill>
                  <a:srgbClr val="3C3C3C"/>
                </a:solidFill>
                <a:latin typeface="+mn-lt"/>
                <a:ea typeface="+mn-ea"/>
              </a:rPr>
              <a:t>80 </a:t>
            </a:r>
            <a:r>
              <a:rPr lang="de-DE" sz="2000" b="1" dirty="0" err="1">
                <a:solidFill>
                  <a:srgbClr val="3C3C3C"/>
                </a:solidFill>
                <a:latin typeface="+mn-lt"/>
                <a:ea typeface="+mn-ea"/>
              </a:rPr>
              <a:t>radionuclide</a:t>
            </a:r>
            <a:endParaRPr lang="de-DE" sz="2000" b="1" dirty="0">
              <a:solidFill>
                <a:srgbClr val="3C3C3C"/>
              </a:solidFill>
              <a:latin typeface="+mn-lt"/>
              <a:ea typeface="+mn-ea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de-DE" sz="2000" b="1" dirty="0" err="1">
                <a:solidFill>
                  <a:srgbClr val="3C3C3C"/>
                </a:solidFill>
                <a:latin typeface="+mn-lt"/>
                <a:ea typeface="+mn-ea"/>
              </a:rPr>
              <a:t>stations</a:t>
            </a:r>
            <a:r>
              <a:rPr lang="de-DE" sz="2000" b="1" dirty="0">
                <a:solidFill>
                  <a:srgbClr val="3C3C3C"/>
                </a:solidFill>
                <a:latin typeface="+mn-lt"/>
                <a:ea typeface="+mn-ea"/>
              </a:rPr>
              <a:t> </a:t>
            </a:r>
            <a:r>
              <a:rPr lang="de-DE" sz="2000" dirty="0" err="1">
                <a:solidFill>
                  <a:srgbClr val="3C3C3C"/>
                </a:solidFill>
                <a:latin typeface="+mn-lt"/>
                <a:ea typeface="+mn-ea"/>
              </a:rPr>
              <a:t>foreseen</a:t>
            </a:r>
            <a:r>
              <a:rPr lang="de-DE" sz="2000" dirty="0">
                <a:solidFill>
                  <a:srgbClr val="3C3C3C"/>
                </a:solidFill>
                <a:latin typeface="+mn-lt"/>
                <a:ea typeface="+mn-ea"/>
              </a:rPr>
              <a:t>, </a:t>
            </a:r>
            <a:r>
              <a:rPr lang="de-DE" sz="2000" dirty="0" err="1">
                <a:solidFill>
                  <a:srgbClr val="3C3C3C"/>
                </a:solidFill>
                <a:latin typeface="+mn-lt"/>
                <a:ea typeface="+mn-ea"/>
              </a:rPr>
              <a:t>whereof</a:t>
            </a:r>
            <a:r>
              <a:rPr lang="de-DE" sz="2000" dirty="0">
                <a:solidFill>
                  <a:srgbClr val="3C3C3C"/>
                </a:solidFill>
                <a:latin typeface="+mn-lt"/>
                <a:ea typeface="+mn-ea"/>
              </a:rPr>
              <a:t> </a:t>
            </a:r>
            <a:r>
              <a:rPr lang="de-DE" sz="2000" b="1" dirty="0">
                <a:solidFill>
                  <a:srgbClr val="3C3C3C"/>
                </a:solidFill>
                <a:latin typeface="+mn-lt"/>
                <a:ea typeface="+mn-ea"/>
              </a:rPr>
              <a:t>40</a:t>
            </a:r>
            <a:r>
              <a:rPr lang="de-DE" sz="2000" dirty="0">
                <a:solidFill>
                  <a:srgbClr val="3C3C3C"/>
                </a:solidFill>
                <a:latin typeface="+mn-lt"/>
                <a:ea typeface="+mn-ea"/>
              </a:rPr>
              <a:t> will </a:t>
            </a:r>
            <a:r>
              <a:rPr lang="de-DE" sz="2000" dirty="0" err="1">
                <a:solidFill>
                  <a:srgbClr val="3C3C3C"/>
                </a:solidFill>
                <a:latin typeface="+mn-lt"/>
                <a:ea typeface="+mn-ea"/>
              </a:rPr>
              <a:t>be</a:t>
            </a:r>
            <a:r>
              <a:rPr lang="de-DE" sz="2000" dirty="0">
                <a:solidFill>
                  <a:srgbClr val="3C3C3C"/>
                </a:solidFill>
                <a:latin typeface="+mn-lt"/>
                <a:ea typeface="+mn-ea"/>
              </a:rPr>
              <a:t> </a:t>
            </a:r>
            <a:r>
              <a:rPr lang="de-DE" sz="2000" dirty="0" err="1">
                <a:solidFill>
                  <a:srgbClr val="3C3C3C"/>
                </a:solidFill>
                <a:latin typeface="+mn-lt"/>
                <a:ea typeface="+mn-ea"/>
              </a:rPr>
              <a:t>equipped</a:t>
            </a:r>
            <a:r>
              <a:rPr lang="de-DE" sz="2000" dirty="0">
                <a:solidFill>
                  <a:srgbClr val="3C3C3C"/>
                </a:solidFill>
                <a:latin typeface="+mn-lt"/>
                <a:ea typeface="+mn-ea"/>
              </a:rPr>
              <a:t> </a:t>
            </a:r>
            <a:r>
              <a:rPr lang="de-DE" sz="2000" dirty="0" err="1">
                <a:solidFill>
                  <a:srgbClr val="3C3C3C"/>
                </a:solidFill>
                <a:latin typeface="+mn-lt"/>
                <a:ea typeface="+mn-ea"/>
              </a:rPr>
              <a:t>with</a:t>
            </a:r>
            <a:r>
              <a:rPr lang="de-DE" sz="2000" dirty="0">
                <a:solidFill>
                  <a:srgbClr val="3C3C3C"/>
                </a:solidFill>
                <a:latin typeface="+mn-lt"/>
                <a:ea typeface="+mn-ea"/>
              </a:rPr>
              <a:t> </a:t>
            </a:r>
            <a:r>
              <a:rPr lang="de-DE" sz="2000" b="1" dirty="0">
                <a:solidFill>
                  <a:srgbClr val="3C3C3C"/>
                </a:solidFill>
                <a:latin typeface="+mn-lt"/>
                <a:ea typeface="+mn-ea"/>
              </a:rPr>
              <a:t>noble gas </a:t>
            </a:r>
            <a:r>
              <a:rPr lang="de-DE" sz="2000" dirty="0" err="1">
                <a:solidFill>
                  <a:srgbClr val="3C3C3C"/>
                </a:solidFill>
                <a:latin typeface="+mn-lt"/>
                <a:ea typeface="+mn-ea"/>
              </a:rPr>
              <a:t>measuring</a:t>
            </a:r>
            <a:r>
              <a:rPr lang="de-DE" sz="2000" dirty="0">
                <a:solidFill>
                  <a:srgbClr val="3C3C3C"/>
                </a:solidFill>
                <a:latin typeface="+mn-lt"/>
                <a:ea typeface="+mn-ea"/>
              </a:rPr>
              <a:t> </a:t>
            </a:r>
            <a:r>
              <a:rPr lang="de-DE" sz="2000" dirty="0" err="1">
                <a:solidFill>
                  <a:srgbClr val="3C3C3C"/>
                </a:solidFill>
                <a:latin typeface="+mn-lt"/>
                <a:ea typeface="+mn-ea"/>
              </a:rPr>
              <a:t>devices</a:t>
            </a:r>
            <a:endParaRPr lang="de-DE" sz="2000" dirty="0">
              <a:solidFill>
                <a:srgbClr val="3C3C3C"/>
              </a:solidFill>
              <a:latin typeface="+mn-lt"/>
              <a:ea typeface="+mn-ea"/>
            </a:endParaRP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3822634" y="6411554"/>
            <a:ext cx="99899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Primary seismic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stations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4913546" y="6404285"/>
            <a:ext cx="10695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0" cap="none" spc="0" normalizeH="0" baseline="0" noProof="0" dirty="0" err="1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Auxiliary</a:t>
            </a:r>
            <a:r>
              <a:rPr kumimoji="0" lang="de-DE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 </a:t>
            </a:r>
            <a:r>
              <a:rPr kumimoji="0" lang="de-DE" sz="900" b="0" i="0" u="none" strike="noStrike" kern="0" cap="none" spc="0" normalizeH="0" baseline="0" noProof="0" dirty="0" err="1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seismic</a:t>
            </a:r>
            <a:r>
              <a:rPr kumimoji="0" lang="de-DE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 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ea typeface="+mn-ea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stations</a:t>
            </a: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6074991" y="6404285"/>
            <a:ext cx="85151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Radionuclide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stations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7183466" y="6404285"/>
            <a:ext cx="85151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 err="1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Hydroacustic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ea typeface="+mn-ea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stations</a:t>
            </a: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8344911" y="6411554"/>
            <a:ext cx="72968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Infrasound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ea typeface="+mn-ea"/>
              </a:rPr>
              <a:t>stations</a:t>
            </a:r>
          </a:p>
        </p:txBody>
      </p:sp>
      <p:sp>
        <p:nvSpPr>
          <p:cNvPr id="12" name="Rechteck 11"/>
          <p:cNvSpPr/>
          <p:nvPr/>
        </p:nvSpPr>
        <p:spPr>
          <a:xfrm>
            <a:off x="0" y="0"/>
            <a:ext cx="101657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Comprehensive Nuclear Test-Ban Treaty (CTBT)</a:t>
            </a:r>
          </a:p>
        </p:txBody>
      </p:sp>
    </p:spTree>
    <p:extLst>
      <p:ext uri="{BB962C8B-B14F-4D97-AF65-F5344CB8AC3E}">
        <p14:creationId xmlns:p14="http://schemas.microsoft.com/office/powerpoint/2010/main" val="207138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138" y="1100637"/>
            <a:ext cx="6032500" cy="4524375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190800" y="1700808"/>
            <a:ext cx="209163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In the night when the pilot made his observation the situation was totally calm. It is therefore highly unlikely that this particular observation </a:t>
            </a:r>
            <a:r>
              <a:rPr lang="en-US" sz="2000" b="1" dirty="0"/>
              <a:t>was caused by solar activity!</a:t>
            </a:r>
            <a:endParaRPr lang="de-DE" sz="2000" b="1" dirty="0"/>
          </a:p>
        </p:txBody>
      </p:sp>
      <p:sp>
        <p:nvSpPr>
          <p:cNvPr id="4" name="Textfeld 3"/>
          <p:cNvSpPr txBox="1"/>
          <p:nvPr/>
        </p:nvSpPr>
        <p:spPr>
          <a:xfrm>
            <a:off x="2781574" y="1627053"/>
            <a:ext cx="4670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C000"/>
                </a:solidFill>
              </a:rPr>
              <a:t>Global Geomagnetic Activity Index (KP): 0-3: calm, 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4-6: active, 7-9: stormy (from GFZ) </a:t>
            </a:r>
          </a:p>
        </p:txBody>
      </p:sp>
      <p:sp>
        <p:nvSpPr>
          <p:cNvPr id="5" name="Geschweifte Klammer rechts 4"/>
          <p:cNvSpPr/>
          <p:nvPr/>
        </p:nvSpPr>
        <p:spPr>
          <a:xfrm>
            <a:off x="7668344" y="2564904"/>
            <a:ext cx="576064" cy="2736304"/>
          </a:xfrm>
          <a:prstGeom prst="rightBrace">
            <a:avLst/>
          </a:prstGeom>
          <a:ln w="158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244408" y="3348280"/>
            <a:ext cx="14419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C000"/>
                </a:solidFill>
              </a:rPr>
              <a:t>Interplanetary conditions as observed by satellite (DSCOVR)</a:t>
            </a:r>
          </a:p>
        </p:txBody>
      </p:sp>
      <p:sp>
        <p:nvSpPr>
          <p:cNvPr id="7" name="Pfeil nach links und rechts 6"/>
          <p:cNvSpPr/>
          <p:nvPr/>
        </p:nvSpPr>
        <p:spPr>
          <a:xfrm>
            <a:off x="4932040" y="2309530"/>
            <a:ext cx="1008112" cy="111358"/>
          </a:xfrm>
          <a:prstGeom prst="left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feld 7"/>
          <p:cNvSpPr txBox="1"/>
          <p:nvPr/>
        </p:nvSpPr>
        <p:spPr>
          <a:xfrm>
            <a:off x="4788024" y="2010326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FF0000"/>
                </a:solidFill>
              </a:rPr>
              <a:t>Low </a:t>
            </a:r>
            <a:r>
              <a:rPr lang="de-DE" sz="1600" b="1" dirty="0" err="1">
                <a:solidFill>
                  <a:srgbClr val="FF0000"/>
                </a:solidFill>
              </a:rPr>
              <a:t>activity</a:t>
            </a:r>
            <a:r>
              <a:rPr lang="de-DE" sz="1600" b="1" dirty="0">
                <a:solidFill>
                  <a:srgbClr val="FF0000"/>
                </a:solidFill>
              </a:rPr>
              <a:t>!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959138" y="5822974"/>
            <a:ext cx="6538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Measured solar and magnetic activity in the time period 24</a:t>
            </a:r>
            <a:r>
              <a:rPr lang="en-US" sz="1400" baseline="30000" dirty="0">
                <a:solidFill>
                  <a:schemeClr val="tx1"/>
                </a:solidFill>
              </a:rPr>
              <a:t>th</a:t>
            </a:r>
            <a:r>
              <a:rPr lang="en-US" sz="1400" dirty="0">
                <a:solidFill>
                  <a:schemeClr val="tx1"/>
                </a:solidFill>
              </a:rPr>
              <a:t> to 26</a:t>
            </a:r>
            <a:r>
              <a:rPr lang="en-US" sz="1400" baseline="30000" dirty="0">
                <a:solidFill>
                  <a:schemeClr val="tx1"/>
                </a:solidFill>
              </a:rPr>
              <a:t>th</a:t>
            </a:r>
            <a:r>
              <a:rPr lang="en-US" sz="1400" dirty="0">
                <a:solidFill>
                  <a:schemeClr val="tx1"/>
                </a:solidFill>
              </a:rPr>
              <a:t> of September </a:t>
            </a:r>
            <a:r>
              <a:rPr lang="en-US" sz="1400" dirty="0"/>
              <a:t>2017.</a:t>
            </a:r>
            <a:endParaRPr lang="de-DE" sz="1400" dirty="0"/>
          </a:p>
        </p:txBody>
      </p:sp>
      <p:sp>
        <p:nvSpPr>
          <p:cNvPr id="10" name="Rechteck 9"/>
          <p:cNvSpPr/>
          <p:nvPr/>
        </p:nvSpPr>
        <p:spPr>
          <a:xfrm>
            <a:off x="-12949" y="55650"/>
            <a:ext cx="90922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Solar </a:t>
            </a:r>
            <a:r>
              <a:rPr lang="de-DE" sz="2800" dirty="0" err="1"/>
              <a:t>and</a:t>
            </a:r>
            <a:r>
              <a:rPr lang="de-DE" sz="2800" dirty="0"/>
              <a:t> global </a:t>
            </a:r>
            <a:r>
              <a:rPr lang="de-DE" sz="2800" dirty="0" err="1"/>
              <a:t>magnetic</a:t>
            </a:r>
            <a:r>
              <a:rPr lang="de-DE" sz="2800" dirty="0"/>
              <a:t> </a:t>
            </a:r>
            <a:r>
              <a:rPr lang="de-DE" sz="2800" dirty="0" err="1"/>
              <a:t>activity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286262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222980"/>
            <a:ext cx="7326897" cy="462711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1085516" y="5967880"/>
            <a:ext cx="79095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Average of observed fire radiative power areal density [Watt per meter square] on Sep., 25</a:t>
            </a:r>
            <a:r>
              <a:rPr lang="en-US" sz="1400" baseline="30000" dirty="0">
                <a:solidFill>
                  <a:schemeClr val="tx1"/>
                </a:solidFill>
              </a:rPr>
              <a:t>th</a:t>
            </a:r>
            <a:r>
              <a:rPr lang="en-US" sz="1400" dirty="0">
                <a:solidFill>
                  <a:schemeClr val="tx1"/>
                </a:solidFill>
              </a:rPr>
              <a:t>, 2017. Blue dots: fires with radiative power areal density below 5 W/m</a:t>
            </a:r>
            <a:r>
              <a:rPr lang="en-US" sz="1400" baseline="30000" dirty="0">
                <a:solidFill>
                  <a:schemeClr val="tx1"/>
                </a:solidFill>
              </a:rPr>
              <a:t>2</a:t>
            </a:r>
            <a:r>
              <a:rPr lang="en-US" sz="1400" dirty="0">
                <a:solidFill>
                  <a:schemeClr val="tx1"/>
                </a:solidFill>
              </a:rPr>
              <a:t>. Green cross: </a:t>
            </a:r>
            <a:r>
              <a:rPr lang="en-US" sz="1400" dirty="0" err="1">
                <a:solidFill>
                  <a:schemeClr val="tx1"/>
                </a:solidFill>
              </a:rPr>
              <a:t>Majak</a:t>
            </a:r>
            <a:r>
              <a:rPr lang="en-US" sz="1400" dirty="0">
                <a:solidFill>
                  <a:schemeClr val="tx1"/>
                </a:solidFill>
              </a:rPr>
              <a:t> re-processing plant. Data from </a:t>
            </a:r>
            <a:r>
              <a:rPr lang="en-US" sz="1400" i="1" dirty="0">
                <a:solidFill>
                  <a:schemeClr val="tx1"/>
                </a:solidFill>
              </a:rPr>
              <a:t>Copernicus Atmosphere Monitoring Service </a:t>
            </a:r>
            <a:r>
              <a:rPr lang="en-US" sz="1400" dirty="0">
                <a:solidFill>
                  <a:schemeClr val="tx1"/>
                </a:solidFill>
              </a:rPr>
              <a:t>(CAMS) </a:t>
            </a:r>
            <a:r>
              <a:rPr lang="en-US" sz="1400" i="1" dirty="0">
                <a:solidFill>
                  <a:schemeClr val="tx1"/>
                </a:solidFill>
              </a:rPr>
              <a:t>Global Fire Assimilation System </a:t>
            </a:r>
            <a:r>
              <a:rPr lang="en-US" sz="1400" dirty="0">
                <a:solidFill>
                  <a:schemeClr val="tx1"/>
                </a:solidFill>
              </a:rPr>
              <a:t>(GFAS)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168602" y="1340768"/>
            <a:ext cx="12350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No fire was detected on Sep., 25</a:t>
            </a:r>
            <a:r>
              <a:rPr lang="en-US" sz="2000" b="1" baseline="30000" dirty="0">
                <a:solidFill>
                  <a:schemeClr val="tx1"/>
                </a:solidFill>
              </a:rPr>
              <a:t>th</a:t>
            </a:r>
            <a:r>
              <a:rPr lang="en-US" sz="2000" b="1" dirty="0">
                <a:solidFill>
                  <a:schemeClr val="tx1"/>
                </a:solidFill>
              </a:rPr>
              <a:t> and 26</a:t>
            </a:r>
            <a:r>
              <a:rPr lang="en-US" sz="2000" b="1" baseline="30000" dirty="0">
                <a:solidFill>
                  <a:schemeClr val="tx1"/>
                </a:solidFill>
              </a:rPr>
              <a:t>th</a:t>
            </a:r>
            <a:r>
              <a:rPr lang="en-US" sz="2000" b="1" dirty="0">
                <a:solidFill>
                  <a:schemeClr val="tx1"/>
                </a:solidFill>
              </a:rPr>
              <a:t>, at or around </a:t>
            </a:r>
            <a:r>
              <a:rPr lang="en-US" sz="2000" b="1" dirty="0" err="1">
                <a:solidFill>
                  <a:schemeClr val="tx1"/>
                </a:solidFill>
              </a:rPr>
              <a:t>Majak</a:t>
            </a:r>
            <a:r>
              <a:rPr lang="en-US" sz="2000" b="1" dirty="0"/>
              <a:t>!</a:t>
            </a:r>
            <a:endParaRPr lang="de-DE" sz="2000" b="1" dirty="0"/>
          </a:p>
        </p:txBody>
      </p:sp>
      <p:sp>
        <p:nvSpPr>
          <p:cNvPr id="6" name="Rechteck 5"/>
          <p:cNvSpPr/>
          <p:nvPr/>
        </p:nvSpPr>
        <p:spPr>
          <a:xfrm>
            <a:off x="7937" y="30590"/>
            <a:ext cx="91368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real </a:t>
            </a:r>
            <a:r>
              <a:rPr lang="de-DE" sz="2800" dirty="0" err="1">
                <a:solidFill>
                  <a:srgbClr val="FFFFFF"/>
                </a:solidFill>
              </a:rPr>
              <a:t>scenario:Fire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r>
              <a:rPr lang="de-DE" sz="2800" dirty="0" err="1">
                <a:solidFill>
                  <a:srgbClr val="FFFFFF"/>
                </a:solidFill>
              </a:rPr>
              <a:t>radiative</a:t>
            </a:r>
            <a:r>
              <a:rPr lang="de-DE" sz="2800" dirty="0">
                <a:solidFill>
                  <a:srgbClr val="FFFFFF"/>
                </a:solidFill>
              </a:rPr>
              <a:t> power </a:t>
            </a:r>
            <a:r>
              <a:rPr lang="de-DE" sz="2800" dirty="0" err="1">
                <a:solidFill>
                  <a:srgbClr val="FFFFFF"/>
                </a:solidFill>
              </a:rPr>
              <a:t>areal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r>
              <a:rPr lang="de-DE" sz="2800" dirty="0" err="1">
                <a:solidFill>
                  <a:srgbClr val="FFFFFF"/>
                </a:solidFill>
              </a:rPr>
              <a:t>density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90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5"/>
          <p:cNvSpPr txBox="1">
            <a:spLocks/>
          </p:cNvSpPr>
          <p:nvPr/>
        </p:nvSpPr>
        <p:spPr>
          <a:xfrm>
            <a:off x="359792" y="1043533"/>
            <a:ext cx="9289032" cy="56886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 lang="de-DE" sz="1800" kern="120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700" kern="1200">
                <a:solidFill>
                  <a:srgbClr val="3C3C3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rgbClr val="3C3C3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500" kern="1200">
                <a:solidFill>
                  <a:srgbClr val="3C3C3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rgbClr val="3C3C3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Artificial auroras have been observed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in the past, for example,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in the context of atmospheric nuclear tests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several decades ago (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Glasstone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 and Dolan, 1977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).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Many substances can emit light in the visible range if stimulated by ionizing radiation from radioactive material.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ea typeface="Unit Offc Light" pitchFamily="34" charset="0"/>
              <a:cs typeface="Unit Offc Light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If activities in the 100-1000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TBq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 range are set free, light releases (artificial auroras) are not unlikely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(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Steinhauser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, personal communication).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As there seems to have occurred no magnetic storm or fire activity,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the phenomenon the pilot observed could have indeed been triggered by nuclear activity released at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Majak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Unit Offc Light"/>
              <a:ea typeface="Unit Offc Light" pitchFamily="34" charset="0"/>
              <a:cs typeface="Unit Offc Light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Unit Offc Light"/>
              <a:ea typeface="Unit Offc Light" pitchFamily="34" charset="0"/>
              <a:cs typeface="Unit Offc Light" pitchFamily="34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-4565" y="0"/>
            <a:ext cx="91184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Ru-106 real </a:t>
            </a:r>
            <a:r>
              <a:rPr kumimoji="0" lang="de-DE" sz="280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case</a:t>
            </a:r>
            <a:r>
              <a:rPr kumimoji="0" lang="de-DE" sz="2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: </a:t>
            </a:r>
            <a:r>
              <a:rPr kumimoji="0" lang="de-DE" sz="280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Artificial</a:t>
            </a:r>
            <a:r>
              <a:rPr kumimoji="0" lang="de-DE" sz="2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 </a:t>
            </a:r>
            <a:r>
              <a:rPr kumimoji="0" lang="de-DE" sz="280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aurora</a:t>
            </a:r>
            <a:r>
              <a:rPr kumimoji="0" lang="de-DE" sz="2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 due </a:t>
            </a:r>
            <a:r>
              <a:rPr kumimoji="0" lang="de-DE" sz="280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to</a:t>
            </a:r>
            <a:r>
              <a:rPr kumimoji="0" lang="de-DE" sz="2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 </a:t>
            </a:r>
            <a:r>
              <a:rPr kumimoji="0" lang="de-DE" sz="280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Unit Offc Light" pitchFamily="34" charset="0"/>
                <a:cs typeface="Unit Offc Light" pitchFamily="34" charset="0"/>
              </a:rPr>
              <a:t>radioactivity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69900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223888" y="1259557"/>
            <a:ext cx="820891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Model: FLEXPART-8.2.3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Meteorological fields: 1.0° ECMWF data with 0.2° nest covering also the Ural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Assumed source location: </a:t>
            </a:r>
            <a:r>
              <a:rPr lang="en-US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Majak</a:t>
            </a:r>
            <a:endParaRPr lang="en-US" dirty="0">
              <a:solidFill>
                <a:srgbClr val="3C3C3C"/>
              </a:solidFill>
              <a:latin typeface="+mn-lt"/>
              <a:ea typeface="Unit Offc Light" pitchFamily="34" charset="0"/>
              <a:cs typeface="Unit Offc Light" pitchFamily="34" charset="0"/>
            </a:endParaRP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Assumed release amount: 10¹⁵ </a:t>
            </a:r>
            <a:r>
              <a:rPr lang="en-US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Bq</a:t>
            </a:r>
            <a:r>
              <a:rPr lang="en-US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 = 1000 </a:t>
            </a:r>
            <a:r>
              <a:rPr lang="en-US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TBq</a:t>
            </a:r>
            <a:endParaRPr lang="en-US" dirty="0">
              <a:solidFill>
                <a:srgbClr val="3C3C3C"/>
              </a:solidFill>
              <a:latin typeface="+mn-lt"/>
              <a:ea typeface="Unit Offc Light" pitchFamily="34" charset="0"/>
              <a:cs typeface="Unit Offc Light" pitchFamily="34" charset="0"/>
            </a:endParaRP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13 consecutive 3-hourly release intervals starting at 20170924 21:00 UTC 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Goal: Estimate the most likely release interval and to compare modelled station activity concentrations from all releases with measurements. </a:t>
            </a:r>
          </a:p>
        </p:txBody>
      </p:sp>
      <p:sp>
        <p:nvSpPr>
          <p:cNvPr id="3" name="Rechteck 2"/>
          <p:cNvSpPr/>
          <p:nvPr/>
        </p:nvSpPr>
        <p:spPr>
          <a:xfrm>
            <a:off x="27086" y="35421"/>
            <a:ext cx="77620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Unit Offc Light" pitchFamily="34" charset="0"/>
                <a:cs typeface="Unit Offc Light" pitchFamily="34" charset="0"/>
              </a:rPr>
              <a:t>Ru-106</a:t>
            </a:r>
            <a:r>
              <a:rPr kumimoji="0" lang="de-DE" sz="280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Unit Offc Light" pitchFamily="34" charset="0"/>
                <a:cs typeface="Unit Offc Light" pitchFamily="34" charset="0"/>
              </a:rPr>
              <a:t> </a:t>
            </a:r>
            <a:r>
              <a:rPr kumimoji="0" lang="de-DE" sz="2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Unit Offc Light" pitchFamily="34" charset="0"/>
                <a:cs typeface="Unit Offc Light" pitchFamily="34" charset="0"/>
              </a:rPr>
              <a:t>real </a:t>
            </a:r>
            <a:r>
              <a:rPr kumimoji="0" lang="de-DE" sz="280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Unit Offc Light" pitchFamily="34" charset="0"/>
                <a:cs typeface="Unit Offc Light" pitchFamily="34" charset="0"/>
              </a:rPr>
              <a:t>sceario</a:t>
            </a:r>
            <a:r>
              <a:rPr kumimoji="0" lang="de-DE" sz="2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Unit Offc Light" pitchFamily="34" charset="0"/>
                <a:cs typeface="Unit Offc Light" pitchFamily="34" charset="0"/>
              </a:rPr>
              <a:t>: ZAMG </a:t>
            </a:r>
            <a:r>
              <a:rPr kumimoji="0" lang="de-DE" sz="280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Unit Offc Light" pitchFamily="34" charset="0"/>
                <a:cs typeface="Unit Offc Light" pitchFamily="34" charset="0"/>
              </a:rPr>
              <a:t>forward</a:t>
            </a:r>
            <a:r>
              <a:rPr kumimoji="0" lang="de-DE" sz="2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Unit Offc Light" pitchFamily="34" charset="0"/>
                <a:cs typeface="Unit Offc Light" pitchFamily="34" charset="0"/>
              </a:rPr>
              <a:t> </a:t>
            </a:r>
            <a:r>
              <a:rPr kumimoji="0" lang="de-DE" sz="280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Unit Offc Light" pitchFamily="34" charset="0"/>
                <a:cs typeface="Unit Offc Light" pitchFamily="34" charset="0"/>
              </a:rPr>
              <a:t>simulations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8403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286750"/>
            <a:ext cx="7416824" cy="4756186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1140023" y="6084093"/>
            <a:ext cx="73448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Arrival times (in hours) relative to simulation start. Red triangle: </a:t>
            </a:r>
            <a:r>
              <a:rPr lang="en-US" sz="1400" dirty="0" err="1">
                <a:solidFill>
                  <a:schemeClr val="tx1"/>
                </a:solidFill>
              </a:rPr>
              <a:t>Majak</a:t>
            </a:r>
            <a:r>
              <a:rPr lang="en-US" sz="1400" dirty="0">
                <a:solidFill>
                  <a:schemeClr val="tx1"/>
                </a:solidFill>
              </a:rPr>
              <a:t> re-processing plant. Dark red dots: CTBTO IMS stations. Hypothetical plume release at </a:t>
            </a:r>
            <a:r>
              <a:rPr lang="en-US" sz="1400" dirty="0" err="1">
                <a:solidFill>
                  <a:schemeClr val="tx1"/>
                </a:solidFill>
              </a:rPr>
              <a:t>Majak</a:t>
            </a:r>
            <a:r>
              <a:rPr lang="en-US" sz="1400" dirty="0">
                <a:solidFill>
                  <a:schemeClr val="tx1"/>
                </a:solidFill>
              </a:rPr>
              <a:t> on 25</a:t>
            </a:r>
            <a:r>
              <a:rPr lang="en-US" sz="1400" baseline="30000" dirty="0">
                <a:solidFill>
                  <a:schemeClr val="tx1"/>
                </a:solidFill>
              </a:rPr>
              <a:t>th</a:t>
            </a:r>
            <a:r>
              <a:rPr lang="en-US" sz="1400" dirty="0">
                <a:solidFill>
                  <a:schemeClr val="tx1"/>
                </a:solidFill>
              </a:rPr>
              <a:t> of September between 18 and 21 UTC 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0" y="35421"/>
            <a:ext cx="67842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</a:t>
            </a:r>
            <a:r>
              <a:rPr lang="de-DE" sz="2800" dirty="0" err="1"/>
              <a:t>Plume</a:t>
            </a:r>
            <a:r>
              <a:rPr lang="de-DE" sz="2800" dirty="0"/>
              <a:t> </a:t>
            </a:r>
            <a:r>
              <a:rPr lang="de-DE" sz="2800" dirty="0" err="1"/>
              <a:t>arrival</a:t>
            </a:r>
            <a:r>
              <a:rPr lang="de-DE" sz="2800" dirty="0"/>
              <a:t> </a:t>
            </a:r>
            <a:r>
              <a:rPr lang="de-DE" sz="2800" dirty="0" err="1"/>
              <a:t>times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203254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85455" y="6228109"/>
            <a:ext cx="6466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ZAMG’s surface pressure chart and front analysis for Sep., 26</a:t>
            </a:r>
            <a:r>
              <a:rPr lang="en-US" sz="1400" baseline="30000" dirty="0">
                <a:solidFill>
                  <a:schemeClr val="tx1"/>
                </a:solidFill>
              </a:rPr>
              <a:t>th</a:t>
            </a:r>
            <a:r>
              <a:rPr lang="en-US" sz="1400" dirty="0">
                <a:solidFill>
                  <a:schemeClr val="tx1"/>
                </a:solidFill>
              </a:rPr>
              <a:t>, 00:00 UTC.</a:t>
            </a:r>
            <a:endParaRPr lang="de-DE" sz="1400" dirty="0">
              <a:solidFill>
                <a:schemeClr val="tx1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7308304" y="1331346"/>
            <a:ext cx="165618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tx1"/>
                </a:solidFill>
              </a:rPr>
              <a:t>Anticyclonic</a:t>
            </a:r>
            <a:r>
              <a:rPr lang="en-US" sz="2000" dirty="0">
                <a:solidFill>
                  <a:schemeClr val="tx1"/>
                </a:solidFill>
              </a:rPr>
              <a:t> transport straight in western and south-western direction by a persisting high </a:t>
            </a:r>
            <a:r>
              <a:rPr lang="en-US" sz="2000" dirty="0"/>
              <a:t>pressure system. </a:t>
            </a:r>
            <a:endParaRPr lang="de-DE" sz="2000" dirty="0"/>
          </a:p>
        </p:txBody>
      </p:sp>
      <p:pic>
        <p:nvPicPr>
          <p:cNvPr id="4" name="Inhaltsplatzhalt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81" y="1115541"/>
            <a:ext cx="6768752" cy="4954669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0" y="13320"/>
            <a:ext cx="79464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General </a:t>
            </a:r>
            <a:r>
              <a:rPr lang="de-DE" sz="2800" dirty="0" err="1"/>
              <a:t>circulation</a:t>
            </a:r>
            <a:r>
              <a:rPr lang="de-DE" sz="2800" dirty="0"/>
              <a:t> </a:t>
            </a:r>
            <a:r>
              <a:rPr lang="de-DE" sz="2800" dirty="0" err="1"/>
              <a:t>pattern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93995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5"/>
          <p:cNvSpPr txBox="1">
            <a:spLocks/>
          </p:cNvSpPr>
          <p:nvPr/>
        </p:nvSpPr>
        <p:spPr>
          <a:xfrm>
            <a:off x="647824" y="971525"/>
            <a:ext cx="8784976" cy="58326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 lang="de-DE" sz="1800" kern="120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700" kern="1200">
                <a:solidFill>
                  <a:srgbClr val="3C3C3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rgbClr val="3C3C3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500" kern="1200">
                <a:solidFill>
                  <a:srgbClr val="3C3C3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rgbClr val="3C3C3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Observed Ru-106 levels in Europe in early autumn of 2017 were quite unusual. 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Up to 176 </a:t>
            </a: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mBq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/m³ were measured in Eastern Europe (usually CTBTO uses the unit µ</a:t>
            </a: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Bq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/m³ for particulates!).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There is high evidence that the source of the Ru-106 is located in Russia (or 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Kazakshstan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) and that a major nuclear accident occurred in a nuclear waste re-processing plant or during transport of material generated there.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A release in the re-processing plant of 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Majak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 due to a loss in cooling of a radioactive solution is a likely scenario.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Botched  fabrication of a Cerium-144 source needed in the search for sterile neutrinos at the Gran </a:t>
            </a:r>
            <a:r>
              <a:rPr kumimoji="0" 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Sasso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 National Laboratory in L'Aquila, Italy, is an option 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(</a:t>
            </a:r>
            <a:r>
              <a:rPr kumimoji="0" lang="en-US" sz="3000" b="0" i="1" u="none" strike="noStrike" kern="1200" cap="none" spc="0" normalizeH="0" baseline="0" noProof="0" dirty="0" err="1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Cartlidge</a:t>
            </a:r>
            <a:r>
              <a:rPr kumimoji="0" lang="en-US" sz="3000" b="0" i="1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, 2018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ea typeface="Unit Offc Light" pitchFamily="34" charset="0"/>
                <a:cs typeface="Unit Offc Light" pitchFamily="34" charset="0"/>
              </a:rPr>
              <a:t>).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3C3C3C"/>
              </a:solidFill>
              <a:effectLst/>
              <a:uLnTx/>
              <a:uFillTx/>
              <a:latin typeface="Unit Offc Light"/>
              <a:ea typeface="Unit Offc Light" pitchFamily="34" charset="0"/>
              <a:cs typeface="Unit Offc Light" pitchFamily="34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143768" y="35421"/>
            <a:ext cx="7920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Summary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696372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71760" y="683493"/>
            <a:ext cx="9865096" cy="63955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 eaLnBrk="1" fontAlgn="auto" hangingPunct="1">
              <a:spcBef>
                <a:spcPct val="20000"/>
              </a:spcBef>
              <a:spcAft>
                <a:spcPts val="0"/>
              </a:spcAft>
            </a:pPr>
            <a:r>
              <a:rPr lang="de-DE" sz="32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THANK YOU FOR YOUR ATTENTION</a:t>
            </a:r>
            <a:r>
              <a:rPr lang="de-DE" sz="28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!</a:t>
            </a:r>
          </a:p>
          <a:p>
            <a:pPr lvl="0" defTabSz="914400" eaLnBrk="1" fontAlgn="auto" hangingPunct="1">
              <a:spcBef>
                <a:spcPct val="20000"/>
              </a:spcBef>
              <a:spcAft>
                <a:spcPts val="0"/>
              </a:spcAft>
            </a:pPr>
            <a:r>
              <a:rPr lang="de-DE" sz="28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References: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S.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Glasstone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 and P. J. Dolan, 1977: The Effects of Nuclear Weapons. 3</a:t>
            </a:r>
            <a:r>
              <a:rPr lang="en-US" sz="2000" baseline="30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rd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 edition, United States Department of Defense and the United States Department of Energy, 653 pp.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Prof. Dr. Georg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Steinhauser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2017. </a:t>
            </a:r>
            <a:r>
              <a:rPr lang="en-US" sz="2000" i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University of Hannover/</a:t>
            </a:r>
            <a:r>
              <a:rPr lang="en-US" sz="2000" i="1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Institut</a:t>
            </a:r>
            <a:r>
              <a:rPr lang="en-US" sz="2000" i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 </a:t>
            </a:r>
            <a:r>
              <a:rPr lang="en-US" sz="2000" i="1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für</a:t>
            </a:r>
            <a:r>
              <a:rPr lang="en-US" sz="2000" i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 </a:t>
            </a:r>
            <a:r>
              <a:rPr lang="en-US" sz="2000" i="1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Radioökologie</a:t>
            </a:r>
            <a:r>
              <a:rPr lang="en-US" sz="2000" i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 und </a:t>
            </a:r>
            <a:r>
              <a:rPr lang="en-US" sz="2000" i="1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Strahlenschutz</a:t>
            </a:r>
            <a:r>
              <a:rPr lang="en-US" sz="2000" i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Germany (personal communication; e-mail).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A.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Trapeznikov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A.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Aarkrog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V.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Pozolotina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S. P. Nielsen, G.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Polikarpov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I.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Molchanova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E.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Karavaeva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P.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Yushkov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V.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Trapeznikova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N.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Kulikova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1994: Radioactive pollution of the Ob river system from Urals nuclear enterprise ‘MAJAK’, </a:t>
            </a:r>
            <a:r>
              <a:rPr lang="en-US" sz="2000" i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Journal of Environmental Radioactivity, </a:t>
            </a:r>
            <a:r>
              <a:rPr lang="en-US" sz="20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25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 (1-2),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doi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: 10.1016/0265-931X(94)90009-4.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Z. A. Medvedev, 1979: Nuclear disaster in the Urals. Angus and Robertson, London, 240 pp, ISBN 0207 95896 3.</a:t>
            </a: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Prof. Dr. Petra Seibert, 2018: Ruthenium-106 event in Europe, Autumn 2017. 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  <a:hlinkClick r:id="rId2"/>
              </a:rPr>
              <a:t>http://homepage.univie.ac.at/petra.seibert/ru106.html</a:t>
            </a:r>
            <a:endParaRPr lang="en-US" sz="2000" dirty="0">
              <a:solidFill>
                <a:srgbClr val="3C3C3C"/>
              </a:solidFill>
              <a:latin typeface="+mn-lt"/>
              <a:ea typeface="Unit Offc Light" pitchFamily="34" charset="0"/>
              <a:cs typeface="Unit Offc Light" pitchFamily="34" charset="0"/>
            </a:endParaRPr>
          </a:p>
          <a:p>
            <a:pPr marL="285750" lvl="0" indent="-285750" defTabSz="91440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E.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Cartlidge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2018: Isotope cloud linked to failed neutrino source. </a:t>
            </a:r>
            <a:r>
              <a:rPr lang="en-US" sz="2000" i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Science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, </a:t>
            </a:r>
            <a:r>
              <a:rPr lang="en-US" sz="2000" b="1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359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 (6377), 729, </a:t>
            </a:r>
            <a:r>
              <a:rPr lang="en-US" sz="2000" dirty="0" err="1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doi</a:t>
            </a:r>
            <a:r>
              <a:rPr lang="en-US" sz="2000" dirty="0">
                <a:solidFill>
                  <a:srgbClr val="3C3C3C"/>
                </a:solidFill>
                <a:latin typeface="+mn-lt"/>
                <a:ea typeface="Unit Offc Light" pitchFamily="34" charset="0"/>
                <a:cs typeface="Unit Offc Light" pitchFamily="34" charset="0"/>
              </a:rPr>
              <a:t>: 10.1126/science.359.6377.729. 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71760" y="35421"/>
            <a:ext cx="6048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References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00845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-65038"/>
            <a:ext cx="84947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dirty="0"/>
              <a:t>Ru-106 real </a:t>
            </a:r>
            <a:r>
              <a:rPr lang="de-DE" sz="2800" dirty="0" err="1"/>
              <a:t>scenario</a:t>
            </a:r>
            <a:r>
              <a:rPr lang="de-DE" sz="2800" dirty="0"/>
              <a:t>: Set-</a:t>
            </a:r>
            <a:r>
              <a:rPr lang="de-DE" sz="2800" dirty="0" err="1"/>
              <a:t>up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FLEXPART </a:t>
            </a:r>
            <a:r>
              <a:rPr lang="de-DE" sz="2800" dirty="0" err="1"/>
              <a:t>run</a:t>
            </a:r>
            <a:r>
              <a:rPr lang="de-DE" sz="3600" dirty="0"/>
              <a:t> </a:t>
            </a:r>
            <a:endParaRPr lang="en-US" sz="3600" dirty="0"/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43768" y="648141"/>
            <a:ext cx="4896544" cy="4643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/>
          <a:lstStyle>
            <a:lvl1pPr marL="325438" indent="-309563"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2pPr>
            <a:lvl3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3pPr>
            <a:lvl4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4pPr>
            <a:lvl5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dirty="0">
                <a:solidFill>
                  <a:schemeClr val="tx1"/>
                </a:solidFill>
              </a:rPr>
              <a:t>Specifications:</a:t>
            </a:r>
          </a:p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dirty="0">
                <a:solidFill>
                  <a:schemeClr val="tx1"/>
                </a:solidFill>
              </a:rPr>
              <a:t>COMMAND FILE: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Backward run: 25 September 2017 00 UTC to 3 October 2017 09 UTC 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Output every 3 hours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Convection 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Residence times output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No nested output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No adaptation to TL</a:t>
            </a:r>
          </a:p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dirty="0">
                <a:solidFill>
                  <a:schemeClr val="tx1"/>
                </a:solidFill>
              </a:rPr>
              <a:t>OUTGRID FILE: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Resolution 1.0 degree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LLC: 0.0°N, -179.0°E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90x360 grid cells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1 output layer, 150 m </a:t>
            </a:r>
            <a:r>
              <a:rPr lang="en-US" sz="1800" dirty="0" err="1">
                <a:solidFill>
                  <a:schemeClr val="tx1"/>
                </a:solidFill>
              </a:rPr>
              <a:t>a.g.l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marL="914400" lvl="2" indent="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en-US" sz="1800" dirty="0">
              <a:solidFill>
                <a:schemeClr val="tx1"/>
              </a:solidFill>
            </a:endParaRPr>
          </a:p>
          <a:p>
            <a:pPr marL="1200150" lvl="2" indent="-285750" defTabSz="456915" eaLnBrk="1">
              <a:lnSpc>
                <a:spcPct val="113000"/>
              </a:lnSpc>
              <a:spcAft>
                <a:spcPts val="1425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4401244" y="647794"/>
            <a:ext cx="55626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9944" tIns="44973" rIns="89944" bIns="44973"/>
          <a:lstStyle>
            <a:lvl1pPr marL="325438" indent="-309563"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2pPr>
            <a:lvl3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3pPr>
            <a:lvl4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4pPr>
            <a:lvl5pPr eaLnBrk="0"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325438" algn="l"/>
                <a:tab pos="782638" algn="l"/>
                <a:tab pos="1239838" algn="l"/>
                <a:tab pos="1697038" algn="l"/>
                <a:tab pos="2154238" algn="l"/>
                <a:tab pos="2611438" algn="l"/>
                <a:tab pos="3068638" algn="l"/>
                <a:tab pos="3525838" algn="l"/>
                <a:tab pos="3983038" algn="l"/>
                <a:tab pos="4440238" algn="l"/>
                <a:tab pos="4897438" algn="l"/>
                <a:tab pos="5354638" algn="l"/>
                <a:tab pos="5811838" algn="l"/>
                <a:tab pos="6269038" algn="l"/>
                <a:tab pos="6726238" algn="l"/>
                <a:tab pos="7183438" algn="l"/>
                <a:tab pos="7640638" algn="l"/>
                <a:tab pos="8097838" algn="l"/>
                <a:tab pos="8555038" algn="l"/>
                <a:tab pos="9012238" algn="l"/>
                <a:tab pos="9469438" algn="l"/>
              </a:tabLst>
              <a:defRPr sz="2400">
                <a:solidFill>
                  <a:schemeClr val="bg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lvl="1" defTabSz="456915" eaLnBrk="1"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Wingdings" pitchFamily="2" charset="2"/>
              <a:buChar char=""/>
              <a:defRPr/>
            </a:pPr>
            <a:r>
              <a:rPr lang="en-US" sz="1800" dirty="0">
                <a:solidFill>
                  <a:schemeClr val="tx1"/>
                </a:solidFill>
              </a:rPr>
              <a:t>RELEASES FILE: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Point source at CTBTO IMS station Stockholm (SEP63):  59.41°</a:t>
            </a:r>
            <a:r>
              <a:rPr lang="pt-BR" sz="1800" dirty="0">
                <a:solidFill>
                  <a:schemeClr val="tx1"/>
                </a:solidFill>
              </a:rPr>
              <a:t>N, 17.95°E, 0-10 m a.g.l.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itchFamily="34" charset="0"/>
              <a:buChar char="•"/>
              <a:defRPr/>
            </a:pPr>
            <a:r>
              <a:rPr lang="en-US" sz="1800" dirty="0">
                <a:solidFill>
                  <a:schemeClr val="tx1"/>
                </a:solidFill>
              </a:rPr>
              <a:t>1</a:t>
            </a:r>
            <a:r>
              <a:rPr lang="en-US" sz="1800" baseline="30000" dirty="0">
                <a:solidFill>
                  <a:schemeClr val="tx1"/>
                </a:solidFill>
              </a:rPr>
              <a:t>st</a:t>
            </a:r>
            <a:r>
              <a:rPr lang="en-US" sz="1800" dirty="0">
                <a:solidFill>
                  <a:schemeClr val="tx1"/>
                </a:solidFill>
              </a:rPr>
              <a:t> release:</a:t>
            </a:r>
          </a:p>
          <a:p>
            <a:pPr marL="1714500" lvl="3" indent="-34290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defRPr/>
            </a:pPr>
            <a:r>
              <a:rPr lang="en-US" sz="1800" dirty="0">
                <a:solidFill>
                  <a:schemeClr val="tx1"/>
                </a:solidFill>
              </a:rPr>
              <a:t>Release start: 30 September 2017, 09 UTC</a:t>
            </a:r>
          </a:p>
          <a:p>
            <a:pPr marL="1714500" lvl="3" indent="-34290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defRPr/>
            </a:pPr>
            <a:r>
              <a:rPr lang="en-US" sz="1800" dirty="0">
                <a:solidFill>
                  <a:schemeClr val="tx1"/>
                </a:solidFill>
              </a:rPr>
              <a:t>Release end: 1 October 2017, 09 UTC</a:t>
            </a:r>
          </a:p>
          <a:p>
            <a:pPr marL="1714500" lvl="3" indent="-34290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defRPr/>
            </a:pPr>
            <a:r>
              <a:rPr lang="en-US" sz="1800" dirty="0">
                <a:solidFill>
                  <a:schemeClr val="tx1"/>
                </a:solidFill>
              </a:rPr>
              <a:t>Total mass: 1 </a:t>
            </a:r>
            <a:r>
              <a:rPr lang="en-US" sz="1800" dirty="0" err="1">
                <a:solidFill>
                  <a:schemeClr val="tx1"/>
                </a:solidFill>
              </a:rPr>
              <a:t>Bq</a:t>
            </a:r>
            <a:r>
              <a:rPr lang="en-US" sz="1800" dirty="0">
                <a:solidFill>
                  <a:schemeClr val="tx1"/>
                </a:solidFill>
              </a:rPr>
              <a:t> of Ru-106 (species nr. 18)</a:t>
            </a:r>
          </a:p>
          <a:p>
            <a:pPr marL="1714500" lvl="3" indent="-34290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defRPr/>
            </a:pPr>
            <a:r>
              <a:rPr lang="en-US" sz="1800" dirty="0">
                <a:solidFill>
                  <a:srgbClr val="FF0000"/>
                </a:solidFill>
              </a:rPr>
              <a:t>Particles released: 100000</a:t>
            </a:r>
          </a:p>
          <a:p>
            <a:pPr marL="1714500" lvl="3" indent="-34290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defRPr/>
            </a:pPr>
            <a:r>
              <a:rPr lang="en-US" sz="1800" dirty="0">
                <a:solidFill>
                  <a:srgbClr val="FF0000"/>
                </a:solidFill>
              </a:rPr>
              <a:t>COMMENT = "RELEASE_SEP63_1</a:t>
            </a:r>
          </a:p>
          <a:p>
            <a:pPr marL="1200150" lvl="2" indent="-28575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de-DE" sz="1800" dirty="0">
                <a:solidFill>
                  <a:schemeClr val="tx1"/>
                </a:solidFill>
              </a:rPr>
              <a:t> 2</a:t>
            </a:r>
            <a:r>
              <a:rPr lang="en-US" sz="1800" baseline="30000" dirty="0" err="1">
                <a:solidFill>
                  <a:schemeClr val="tx1"/>
                </a:solidFill>
              </a:rPr>
              <a:t>nd</a:t>
            </a:r>
            <a:r>
              <a:rPr lang="de-DE" sz="1800" dirty="0">
                <a:solidFill>
                  <a:schemeClr val="tx1"/>
                </a:solidFill>
              </a:rPr>
              <a:t>  </a:t>
            </a:r>
            <a:r>
              <a:rPr lang="de-DE" sz="1800" dirty="0" err="1">
                <a:solidFill>
                  <a:schemeClr val="tx1"/>
                </a:solidFill>
              </a:rPr>
              <a:t>and</a:t>
            </a:r>
            <a:r>
              <a:rPr lang="de-DE" sz="1800" dirty="0">
                <a:solidFill>
                  <a:schemeClr val="tx1"/>
                </a:solidFill>
              </a:rPr>
              <a:t> 3</a:t>
            </a:r>
            <a:r>
              <a:rPr lang="en-US" sz="1800" baseline="30000" dirty="0" err="1">
                <a:solidFill>
                  <a:schemeClr val="tx1"/>
                </a:solidFill>
              </a:rPr>
              <a:t>rd</a:t>
            </a:r>
            <a:r>
              <a:rPr lang="en-US" sz="1800" baseline="300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release</a:t>
            </a:r>
            <a:r>
              <a:rPr lang="de-DE" sz="1800" dirty="0">
                <a:solidFill>
                  <a:schemeClr val="tx1"/>
                </a:solidFill>
              </a:rPr>
              <a:t>:</a:t>
            </a:r>
          </a:p>
          <a:p>
            <a:pPr marL="1714500" lvl="3" indent="-34290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defRPr/>
            </a:pPr>
            <a:r>
              <a:rPr lang="de-DE" sz="1800" dirty="0">
                <a:solidFill>
                  <a:schemeClr val="tx1"/>
                </a:solidFill>
              </a:rPr>
              <a:t>Release </a:t>
            </a:r>
            <a:r>
              <a:rPr lang="de-DE" sz="1800" dirty="0" err="1">
                <a:solidFill>
                  <a:schemeClr val="tx1"/>
                </a:solidFill>
              </a:rPr>
              <a:t>start</a:t>
            </a:r>
            <a:r>
              <a:rPr lang="de-DE" sz="1800" dirty="0">
                <a:solidFill>
                  <a:schemeClr val="tx1"/>
                </a:solidFill>
              </a:rPr>
              <a:t>: 1 </a:t>
            </a:r>
            <a:r>
              <a:rPr lang="de-DE" sz="1800" dirty="0" err="1">
                <a:solidFill>
                  <a:schemeClr val="tx1"/>
                </a:solidFill>
              </a:rPr>
              <a:t>and</a:t>
            </a:r>
            <a:r>
              <a:rPr lang="de-DE" sz="1800" dirty="0">
                <a:solidFill>
                  <a:schemeClr val="tx1"/>
                </a:solidFill>
              </a:rPr>
              <a:t> 2 </a:t>
            </a:r>
            <a:r>
              <a:rPr lang="de-DE" sz="1800" dirty="0" err="1">
                <a:solidFill>
                  <a:schemeClr val="tx1"/>
                </a:solidFill>
              </a:rPr>
              <a:t>October</a:t>
            </a:r>
            <a:r>
              <a:rPr lang="de-DE" sz="1800" dirty="0">
                <a:solidFill>
                  <a:schemeClr val="tx1"/>
                </a:solidFill>
              </a:rPr>
              <a:t> 2017, 09 UTC</a:t>
            </a:r>
          </a:p>
          <a:p>
            <a:pPr marL="1714500" lvl="3" indent="-34290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defRPr/>
            </a:pPr>
            <a:r>
              <a:rPr lang="de-DE" sz="1800" dirty="0">
                <a:solidFill>
                  <a:schemeClr val="tx1"/>
                </a:solidFill>
              </a:rPr>
              <a:t>Release end 2 </a:t>
            </a:r>
            <a:r>
              <a:rPr lang="de-DE" sz="1800" dirty="0" err="1">
                <a:solidFill>
                  <a:schemeClr val="tx1"/>
                </a:solidFill>
              </a:rPr>
              <a:t>and</a:t>
            </a:r>
            <a:r>
              <a:rPr lang="de-DE" sz="1800" dirty="0">
                <a:solidFill>
                  <a:schemeClr val="tx1"/>
                </a:solidFill>
              </a:rPr>
              <a:t> 3 </a:t>
            </a:r>
            <a:r>
              <a:rPr lang="de-DE" sz="1800" dirty="0" err="1">
                <a:solidFill>
                  <a:schemeClr val="tx1"/>
                </a:solidFill>
              </a:rPr>
              <a:t>October</a:t>
            </a:r>
            <a:r>
              <a:rPr lang="de-DE" sz="1800" dirty="0">
                <a:solidFill>
                  <a:schemeClr val="tx1"/>
                </a:solidFill>
              </a:rPr>
              <a:t> 2017, 09 UTC</a:t>
            </a:r>
          </a:p>
          <a:p>
            <a:pPr marL="1714500" lvl="3" indent="-342900" defTabSz="456915" eaLnBrk="1"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100000"/>
              <a:buFont typeface="+mj-lt"/>
              <a:buAutoNum type="arabicPeriod"/>
              <a:defRPr/>
            </a:pPr>
            <a:r>
              <a:rPr lang="de-DE" sz="1800" dirty="0">
                <a:solidFill>
                  <a:schemeClr val="tx1"/>
                </a:solidFill>
              </a:rPr>
              <a:t>Total </a:t>
            </a:r>
            <a:r>
              <a:rPr lang="de-DE" sz="1800" dirty="0" err="1">
                <a:solidFill>
                  <a:schemeClr val="tx1"/>
                </a:solidFill>
              </a:rPr>
              <a:t>mass</a:t>
            </a:r>
            <a:r>
              <a:rPr lang="de-DE" sz="1800" dirty="0">
                <a:solidFill>
                  <a:schemeClr val="tx1"/>
                </a:solidFill>
              </a:rPr>
              <a:t>, </a:t>
            </a:r>
            <a:r>
              <a:rPr lang="de-DE" sz="1800" dirty="0" err="1">
                <a:solidFill>
                  <a:schemeClr val="tx1"/>
                </a:solidFill>
              </a:rPr>
              <a:t>particles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released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and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appropriate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comments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as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for</a:t>
            </a:r>
            <a:r>
              <a:rPr lang="de-DE" sz="1800" dirty="0">
                <a:solidFill>
                  <a:schemeClr val="tx1"/>
                </a:solidFill>
              </a:rPr>
              <a:t> 1</a:t>
            </a:r>
            <a:r>
              <a:rPr lang="en-US" sz="1800" baseline="30000" dirty="0" err="1">
                <a:solidFill>
                  <a:schemeClr val="tx1"/>
                </a:solidFill>
              </a:rPr>
              <a:t>st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release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1934" y="5158656"/>
            <a:ext cx="6091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1"/>
            <a:r>
              <a:rPr lang="en-US" altLang="en-US" dirty="0">
                <a:solidFill>
                  <a:srgbClr val="000000"/>
                </a:solidFill>
                <a:latin typeface="Bradley Hand ITC" panose="03070402050302030203" pitchFamily="66" charset="0"/>
              </a:rPr>
              <a:t>Which of the first two samples (release ends on 1 and 2 October) could be related to the nuclear facilities of </a:t>
            </a:r>
            <a:r>
              <a:rPr lang="en-US" altLang="en-US" dirty="0" err="1">
                <a:solidFill>
                  <a:srgbClr val="000000"/>
                </a:solidFill>
                <a:latin typeface="Bradley Hand ITC" panose="03070402050302030203" pitchFamily="66" charset="0"/>
              </a:rPr>
              <a:t>Dimitrovgrad</a:t>
            </a:r>
            <a:r>
              <a:rPr lang="en-US" altLang="en-US" dirty="0">
                <a:solidFill>
                  <a:srgbClr val="000000"/>
                </a:solidFill>
                <a:latin typeface="Bradley Hand ITC" panose="03070402050302030203" pitchFamily="66" charset="0"/>
              </a:rPr>
              <a:t> or </a:t>
            </a:r>
            <a:r>
              <a:rPr lang="en-US" altLang="en-US" dirty="0" err="1">
                <a:solidFill>
                  <a:srgbClr val="000000"/>
                </a:solidFill>
                <a:latin typeface="Bradley Hand ITC" panose="03070402050302030203" pitchFamily="66" charset="0"/>
              </a:rPr>
              <a:t>Majak</a:t>
            </a:r>
            <a:r>
              <a:rPr lang="en-US" altLang="en-US" dirty="0">
                <a:solidFill>
                  <a:srgbClr val="000000"/>
                </a:solidFill>
                <a:latin typeface="Bradley Hand ITC" panose="03070402050302030203" pitchFamily="66" charset="0"/>
              </a:rPr>
              <a:t> in Russia at around 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Sep., 25th, 21 UTC,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to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26th, 03 UTC</a:t>
            </a:r>
            <a:r>
              <a:rPr lang="en-US" altLang="en-US" dirty="0">
                <a:solidFill>
                  <a:srgbClr val="000000"/>
                </a:solidFill>
                <a:latin typeface="Bradley Hand ITC" panose="03070402050302030203" pitchFamily="66" charset="0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05032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59181" y="48052"/>
            <a:ext cx="94330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real </a:t>
            </a:r>
            <a:r>
              <a:rPr lang="de-DE" sz="2800" dirty="0" err="1">
                <a:solidFill>
                  <a:srgbClr val="FFFFFF"/>
                </a:solidFill>
              </a:rPr>
              <a:t>scenario</a:t>
            </a:r>
            <a:r>
              <a:rPr lang="de-DE" sz="2800" dirty="0">
                <a:solidFill>
                  <a:srgbClr val="FFFFFF"/>
                </a:solidFill>
              </a:rPr>
              <a:t>: Source </a:t>
            </a:r>
            <a:r>
              <a:rPr lang="de-DE" sz="2800" dirty="0" err="1">
                <a:solidFill>
                  <a:srgbClr val="FFFFFF"/>
                </a:solidFill>
              </a:rPr>
              <a:t>term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r>
              <a:rPr lang="de-DE" sz="2800" dirty="0" err="1">
                <a:solidFill>
                  <a:srgbClr val="FFFFFF"/>
                </a:solidFill>
              </a:rPr>
              <a:t>estimate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179898" y="1788225"/>
            <a:ext cx="1000886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m[Bq/m³] = M[s] * s[Bq/s*m³]          S[Bq]=m[Bq/m³]/M[s]*3*3600[s]*100000*100000*150[m³]</a:t>
            </a:r>
          </a:p>
          <a:p>
            <a:endParaRPr lang="de-DE" sz="800" dirty="0">
              <a:solidFill>
                <a:schemeClr val="tx1"/>
              </a:solidFill>
            </a:endParaRPr>
          </a:p>
          <a:p>
            <a:r>
              <a:rPr lang="de-DE" sz="1800" dirty="0" smtClean="0">
                <a:solidFill>
                  <a:schemeClr val="tx1"/>
                </a:solidFill>
              </a:rPr>
              <a:t>m = </a:t>
            </a:r>
            <a:r>
              <a:rPr lang="de-DE" sz="1800" dirty="0" err="1" smtClean="0">
                <a:solidFill>
                  <a:schemeClr val="tx1"/>
                </a:solidFill>
              </a:rPr>
              <a:t>measurement</a:t>
            </a:r>
            <a:endParaRPr lang="de-DE" sz="1800" dirty="0">
              <a:solidFill>
                <a:schemeClr val="tx1"/>
              </a:solidFill>
            </a:endParaRPr>
          </a:p>
          <a:p>
            <a:r>
              <a:rPr lang="de-DE" sz="1800" dirty="0" smtClean="0">
                <a:solidFill>
                  <a:schemeClr val="tx1"/>
                </a:solidFill>
              </a:rPr>
              <a:t>M = </a:t>
            </a:r>
            <a:r>
              <a:rPr lang="de-DE" sz="1800" dirty="0" err="1" smtClean="0">
                <a:solidFill>
                  <a:schemeClr val="tx1"/>
                </a:solidFill>
              </a:rPr>
              <a:t>transfer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>
                <a:solidFill>
                  <a:schemeClr val="tx1"/>
                </a:solidFill>
              </a:rPr>
              <a:t>coeffcient </a:t>
            </a:r>
            <a:r>
              <a:rPr lang="de-DE" sz="1800" dirty="0" err="1">
                <a:solidFill>
                  <a:schemeClr val="tx1"/>
                </a:solidFill>
              </a:rPr>
              <a:t>matrix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smtClean="0">
                <a:solidFill>
                  <a:schemeClr val="tx1"/>
                </a:solidFill>
              </a:rPr>
              <a:t>(aka </a:t>
            </a:r>
            <a:r>
              <a:rPr lang="de-DE" sz="1800" dirty="0">
                <a:solidFill>
                  <a:schemeClr val="tx1"/>
                </a:solidFill>
              </a:rPr>
              <a:t>source receptor sensitivity, footprint ...) </a:t>
            </a:r>
          </a:p>
          <a:p>
            <a:r>
              <a:rPr lang="de-DE" sz="1800" dirty="0" smtClean="0">
                <a:solidFill>
                  <a:schemeClr val="tx1"/>
                </a:solidFill>
              </a:rPr>
              <a:t>S = </a:t>
            </a:r>
            <a:r>
              <a:rPr lang="de-DE" sz="1800" dirty="0" err="1" smtClean="0">
                <a:solidFill>
                  <a:schemeClr val="tx1"/>
                </a:solidFill>
              </a:rPr>
              <a:t>source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Pfeil nach rechts 3"/>
          <p:cNvSpPr/>
          <p:nvPr/>
        </p:nvSpPr>
        <p:spPr bwMode="auto">
          <a:xfrm>
            <a:off x="4320296" y="1968709"/>
            <a:ext cx="576000" cy="216024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328344" y="1275893"/>
            <a:ext cx="3672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FF0000"/>
                </a:solidFill>
              </a:rPr>
              <a:t>„Poor man‘s </a:t>
            </a:r>
            <a:r>
              <a:rPr lang="de-DE" i="1" dirty="0" err="1">
                <a:solidFill>
                  <a:srgbClr val="FF0000"/>
                </a:solidFill>
              </a:rPr>
              <a:t>inversion</a:t>
            </a:r>
            <a:r>
              <a:rPr lang="de-DE" i="1" dirty="0">
                <a:solidFill>
                  <a:srgbClr val="FF0000"/>
                </a:solidFill>
              </a:rPr>
              <a:t>“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791840" y="4561563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tx1"/>
                </a:solidFill>
              </a:rPr>
              <a:t>ECMWF</a:t>
            </a:r>
            <a:r>
              <a:rPr lang="de-DE" dirty="0">
                <a:solidFill>
                  <a:schemeClr val="tx1"/>
                </a:solidFill>
              </a:rPr>
              <a:t>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143768" y="6372125"/>
            <a:ext cx="100088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./plot_FLEX_binary.py ./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output_ECMWF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[NCEP]/ False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nuc1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0 0 [1]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alldates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lcc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 False 0,65,30,75 mesh True</a:t>
            </a:r>
          </a:p>
        </p:txBody>
      </p:sp>
      <p:pic>
        <p:nvPicPr>
          <p:cNvPr id="21" name="Grafi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076" y="3290800"/>
            <a:ext cx="2776324" cy="300696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3168104" y="3368633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Release 1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989" y="3275943"/>
            <a:ext cx="2790040" cy="3021819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6095738" y="3318172"/>
            <a:ext cx="15728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Release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hteck 22"/>
          <p:cNvSpPr/>
          <p:nvPr/>
        </p:nvSpPr>
        <p:spPr>
          <a:xfrm>
            <a:off x="-7016" y="600121"/>
            <a:ext cx="1011299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>
              <a:lnSpc>
                <a:spcPct val="100000"/>
              </a:lnSpc>
              <a:buClrTx/>
              <a:buFontTx/>
              <a:buNone/>
            </a:pP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Assuming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a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release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between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Sep., 26th, 00 UTC,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and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03 UTC,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and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a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measurement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of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1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mBq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/m3 at SEP63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between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1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Oct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., 9 UTC,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and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2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Oct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., 9 UTC,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what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is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your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source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term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 </a:t>
            </a:r>
            <a:r>
              <a:rPr lang="de-DE" altLang="en-US" dirty="0" err="1">
                <a:solidFill>
                  <a:schemeClr val="tx1"/>
                </a:solidFill>
                <a:latin typeface="Bradley Hand ITC" panose="03070402050302030203" pitchFamily="66" charset="0"/>
              </a:rPr>
              <a:t>estimate</a:t>
            </a:r>
            <a:r>
              <a:rPr lang="de-DE" altLang="en-US" dirty="0">
                <a:solidFill>
                  <a:schemeClr val="tx1"/>
                </a:solidFill>
                <a:latin typeface="Bradley Hand ITC" panose="03070402050302030203" pitchFamily="66" charset="0"/>
              </a:rPr>
              <a:t>?</a:t>
            </a:r>
            <a:endParaRPr lang="en-US" altLang="en-US" dirty="0"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1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59181" y="48052"/>
            <a:ext cx="94330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real </a:t>
            </a:r>
            <a:r>
              <a:rPr lang="de-DE" sz="2800" dirty="0" err="1">
                <a:solidFill>
                  <a:srgbClr val="FFFFFF"/>
                </a:solidFill>
              </a:rPr>
              <a:t>scenario</a:t>
            </a:r>
            <a:r>
              <a:rPr lang="de-DE" sz="2800" dirty="0">
                <a:solidFill>
                  <a:srgbClr val="FFFFFF"/>
                </a:solidFill>
              </a:rPr>
              <a:t>: Source </a:t>
            </a:r>
            <a:r>
              <a:rPr lang="de-DE" sz="2800" dirty="0" err="1">
                <a:solidFill>
                  <a:srgbClr val="FFFFFF"/>
                </a:solidFill>
              </a:rPr>
              <a:t>term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r>
              <a:rPr lang="de-DE" sz="2800" dirty="0" err="1">
                <a:solidFill>
                  <a:srgbClr val="FFFFFF"/>
                </a:solidFill>
              </a:rPr>
              <a:t>estimate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71761" y="623133"/>
            <a:ext cx="10008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tx1"/>
                </a:solidFill>
              </a:rPr>
              <a:t>m[Bq/m³] = M[s] * s[Bq/s*m³]          s[Bq]=m[Bq/m³]/M[s]*3*3600[s]*100000*100000*150[m³]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8019" y="1007431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tx1"/>
                </a:solidFill>
              </a:rPr>
              <a:t>ECMWF</a:t>
            </a:r>
            <a:r>
              <a:rPr lang="de-DE" dirty="0">
                <a:solidFill>
                  <a:schemeClr val="tx1"/>
                </a:solidFill>
              </a:rPr>
              <a:t>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06762" y="3952616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tx1"/>
                </a:solidFill>
              </a:rPr>
              <a:t>NCEP: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273" y="4228468"/>
            <a:ext cx="2730928" cy="2957796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1456451" y="4250314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Release 1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9" name="Grafik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510" y="4246358"/>
            <a:ext cx="2725251" cy="2951648"/>
          </a:xfrm>
          <a:prstGeom prst="rect">
            <a:avLst/>
          </a:prstGeom>
        </p:spPr>
      </p:pic>
      <p:sp>
        <p:nvSpPr>
          <p:cNvPr id="16" name="Rechteck 15"/>
          <p:cNvSpPr/>
          <p:nvPr/>
        </p:nvSpPr>
        <p:spPr>
          <a:xfrm>
            <a:off x="4192405" y="4311201"/>
            <a:ext cx="15819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Release 2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1" name="Grafik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617" y="1115541"/>
            <a:ext cx="2709517" cy="2934606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1439912" y="1157932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Release 1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2" name="Grafik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7100" y="1133323"/>
            <a:ext cx="2681404" cy="2904158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4043510" y="1187549"/>
            <a:ext cx="15728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Release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xmlns="" id="{9006CF31-55EF-4C99-A231-33DA785CC5A8}"/>
              </a:ext>
            </a:extLst>
          </p:cNvPr>
          <p:cNvSpPr/>
          <p:nvPr/>
        </p:nvSpPr>
        <p:spPr bwMode="auto">
          <a:xfrm>
            <a:off x="3168104" y="755501"/>
            <a:ext cx="432048" cy="169151"/>
          </a:xfrm>
          <a:prstGeom prst="rightArrow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7858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64513" y="309662"/>
            <a:ext cx="9864849" cy="8156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i="1" dirty="0">
              <a:solidFill>
                <a:schemeClr val="tx1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SRS file:</a:t>
            </a:r>
            <a:r>
              <a:rPr lang="de-DE" i="1" dirty="0" smtClean="0">
                <a:solidFill>
                  <a:schemeClr val="tx1"/>
                </a:solidFill>
              </a:rPr>
              <a:t> </a:t>
            </a:r>
            <a:r>
              <a:rPr lang="de-DE" sz="1800" dirty="0" smtClean="0">
                <a:solidFill>
                  <a:schemeClr val="tx1"/>
                </a:solidFill>
              </a:rPr>
              <a:t>An </a:t>
            </a:r>
            <a:r>
              <a:rPr lang="de-DE" sz="1800" u="sng" dirty="0" smtClean="0">
                <a:solidFill>
                  <a:schemeClr val="tx1"/>
                </a:solidFill>
              </a:rPr>
              <a:t>ASCII </a:t>
            </a:r>
            <a:r>
              <a:rPr lang="de-DE" sz="1800" u="sng" dirty="0" err="1" smtClean="0">
                <a:solidFill>
                  <a:schemeClr val="tx1"/>
                </a:solidFill>
              </a:rPr>
              <a:t>file</a:t>
            </a:r>
            <a:r>
              <a:rPr lang="de-DE" sz="1800" u="sng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consisting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of</a:t>
            </a:r>
            <a:r>
              <a:rPr lang="de-DE" sz="1800" dirty="0" smtClean="0">
                <a:solidFill>
                  <a:schemeClr val="tx1"/>
                </a:solidFill>
              </a:rPr>
              <a:t> a </a:t>
            </a:r>
            <a:r>
              <a:rPr lang="de-DE" sz="1800" dirty="0" err="1" smtClean="0">
                <a:solidFill>
                  <a:schemeClr val="tx1"/>
                </a:solidFill>
              </a:rPr>
              <a:t>header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line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with</a:t>
            </a:r>
            <a:r>
              <a:rPr lang="de-DE" sz="1800" dirty="0" smtClean="0">
                <a:solidFill>
                  <a:schemeClr val="tx1"/>
                </a:solidFill>
              </a:rPr>
              <a:t> all </a:t>
            </a:r>
            <a:r>
              <a:rPr lang="de-DE" sz="1800" dirty="0" err="1" smtClean="0">
                <a:solidFill>
                  <a:schemeClr val="tx1"/>
                </a:solidFill>
              </a:rPr>
              <a:t>the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metadata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information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and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four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columns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afterward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with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the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loaction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dirty="0" err="1" smtClean="0">
                <a:solidFill>
                  <a:schemeClr val="tx1"/>
                </a:solidFill>
              </a:rPr>
              <a:t>and</a:t>
            </a:r>
            <a:r>
              <a:rPr lang="de-DE" sz="1800" dirty="0" smtClean="0">
                <a:solidFill>
                  <a:schemeClr val="tx1"/>
                </a:solidFill>
              </a:rPr>
              <a:t> time </a:t>
            </a:r>
            <a:r>
              <a:rPr lang="de-DE" sz="1800" dirty="0" err="1" smtClean="0">
                <a:solidFill>
                  <a:schemeClr val="tx1"/>
                </a:solidFill>
              </a:rPr>
              <a:t>of</a:t>
            </a:r>
            <a:r>
              <a:rPr lang="de-DE" sz="1800" dirty="0" smtClean="0">
                <a:solidFill>
                  <a:schemeClr val="tx1"/>
                </a:solidFill>
              </a:rPr>
              <a:t> non-zero FLEXPART </a:t>
            </a:r>
            <a:r>
              <a:rPr lang="de-DE" sz="1800" dirty="0" err="1" smtClean="0">
                <a:solidFill>
                  <a:schemeClr val="tx1"/>
                </a:solidFill>
              </a:rPr>
              <a:t>concentrations</a:t>
            </a:r>
            <a:r>
              <a:rPr lang="de-DE" sz="1800" dirty="0" smtClean="0">
                <a:solidFill>
                  <a:schemeClr val="tx1"/>
                </a:solidFill>
              </a:rPr>
              <a:t> </a:t>
            </a:r>
            <a:r>
              <a:rPr lang="de-DE" sz="1800" u="sng" dirty="0" err="1" smtClean="0">
                <a:solidFill>
                  <a:schemeClr val="tx1"/>
                </a:solidFill>
              </a:rPr>
              <a:t>for</a:t>
            </a:r>
            <a:r>
              <a:rPr lang="de-DE" sz="1800" u="sng" dirty="0">
                <a:solidFill>
                  <a:schemeClr val="tx1"/>
                </a:solidFill>
              </a:rPr>
              <a:t> </a:t>
            </a:r>
            <a:r>
              <a:rPr lang="de-DE" sz="1800" u="sng" dirty="0" smtClean="0">
                <a:solidFill>
                  <a:schemeClr val="tx1"/>
                </a:solidFill>
              </a:rPr>
              <a:t>just </a:t>
            </a:r>
            <a:r>
              <a:rPr lang="de-DE" sz="1800" u="sng" dirty="0" err="1" smtClean="0">
                <a:solidFill>
                  <a:schemeClr val="tx1"/>
                </a:solidFill>
              </a:rPr>
              <a:t>one</a:t>
            </a:r>
            <a:r>
              <a:rPr lang="de-DE" sz="1800" u="sng" dirty="0" smtClean="0">
                <a:solidFill>
                  <a:schemeClr val="tx1"/>
                </a:solidFill>
              </a:rPr>
              <a:t> </a:t>
            </a:r>
            <a:r>
              <a:rPr lang="de-DE" sz="1800" u="sng" dirty="0" err="1" smtClean="0">
                <a:solidFill>
                  <a:schemeClr val="tx1"/>
                </a:solidFill>
              </a:rPr>
              <a:t>vertical</a:t>
            </a:r>
            <a:r>
              <a:rPr lang="de-DE" sz="1800" u="sng" dirty="0" smtClean="0">
                <a:solidFill>
                  <a:schemeClr val="tx1"/>
                </a:solidFill>
              </a:rPr>
              <a:t> </a:t>
            </a:r>
            <a:r>
              <a:rPr lang="de-DE" sz="1800" u="sng" dirty="0" err="1" smtClean="0">
                <a:solidFill>
                  <a:schemeClr val="tx1"/>
                </a:solidFill>
              </a:rPr>
              <a:t>level</a:t>
            </a:r>
            <a:r>
              <a:rPr lang="de-DE" sz="1800" dirty="0" smtClean="0">
                <a:solidFill>
                  <a:schemeClr val="tx1"/>
                </a:solidFill>
              </a:rPr>
              <a:t>:</a:t>
            </a:r>
          </a:p>
          <a:p>
            <a:endParaRPr lang="de-DE" sz="1800" dirty="0" smtClean="0">
              <a:solidFill>
                <a:schemeClr val="tx1"/>
              </a:solidFill>
            </a:endParaRPr>
          </a:p>
          <a:p>
            <a:r>
              <a:rPr lang="pt-BR" sz="1200" dirty="0">
                <a:solidFill>
                  <a:srgbClr val="C00000"/>
                </a:solidFill>
              </a:rPr>
              <a:t>17.950  59.410 </a:t>
            </a:r>
            <a:r>
              <a:rPr lang="pt-BR" sz="1200" dirty="0">
                <a:solidFill>
                  <a:srgbClr val="FFC000"/>
                </a:solidFill>
              </a:rPr>
              <a:t>20170930 09 20171001 09</a:t>
            </a:r>
            <a:r>
              <a:rPr lang="pt-BR" sz="1200" dirty="0">
                <a:solidFill>
                  <a:schemeClr val="tx1"/>
                </a:solidFill>
              </a:rPr>
              <a:t> </a:t>
            </a:r>
            <a:r>
              <a:rPr lang="pt-BR" sz="1200" dirty="0">
                <a:solidFill>
                  <a:srgbClr val="92D050"/>
                </a:solidFill>
              </a:rPr>
              <a:t>0.10E+01</a:t>
            </a:r>
            <a:r>
              <a:rPr lang="pt-BR" sz="1200" dirty="0">
                <a:solidFill>
                  <a:schemeClr val="tx1"/>
                </a:solidFill>
              </a:rPr>
              <a:t>   </a:t>
            </a:r>
            <a:r>
              <a:rPr lang="pt-BR" sz="1200" dirty="0">
                <a:solidFill>
                  <a:srgbClr val="00B050"/>
                </a:solidFill>
              </a:rPr>
              <a:t>153</a:t>
            </a:r>
            <a:r>
              <a:rPr lang="pt-BR" sz="1200" dirty="0">
                <a:solidFill>
                  <a:schemeClr val="tx1"/>
                </a:solidFill>
              </a:rPr>
              <a:t>  </a:t>
            </a:r>
            <a:r>
              <a:rPr lang="pt-BR" sz="1200" dirty="0">
                <a:solidFill>
                  <a:srgbClr val="00B0F0"/>
                </a:solidFill>
              </a:rPr>
              <a:t>3  3</a:t>
            </a:r>
            <a:r>
              <a:rPr lang="pt-BR" sz="1200" dirty="0">
                <a:solidFill>
                  <a:schemeClr val="tx1"/>
                </a:solidFill>
              </a:rPr>
              <a:t> </a:t>
            </a:r>
            <a:r>
              <a:rPr lang="pt-BR" sz="1200" dirty="0">
                <a:solidFill>
                  <a:srgbClr val="7030A0"/>
                </a:solidFill>
              </a:rPr>
              <a:t>1.000 1.000 </a:t>
            </a:r>
            <a:r>
              <a:rPr lang="pt-BR" sz="1200" dirty="0">
                <a:solidFill>
                  <a:schemeClr val="accent1"/>
                </a:solidFill>
              </a:rPr>
              <a:t>"Ru-106" </a:t>
            </a:r>
            <a:r>
              <a:rPr lang="pt-BR" sz="1200" dirty="0">
                <a:solidFill>
                  <a:schemeClr val="tx1"/>
                </a:solidFill>
              </a:rPr>
              <a:t>-</a:t>
            </a:r>
            <a:r>
              <a:rPr lang="pt-BR" sz="1200" dirty="0">
                <a:solidFill>
                  <a:schemeClr val="bg2"/>
                </a:solidFill>
              </a:rPr>
              <a:t>179.0000   0.0000  </a:t>
            </a:r>
            <a:r>
              <a:rPr lang="pt-BR" sz="1200" dirty="0">
                <a:solidFill>
                  <a:schemeClr val="accent6"/>
                </a:solidFill>
              </a:rPr>
              <a:t>360   90</a:t>
            </a:r>
          </a:p>
          <a:p>
            <a:r>
              <a:rPr lang="pt-BR" sz="1200" dirty="0">
                <a:solidFill>
                  <a:schemeClr val="tx1"/>
                </a:solidFill>
              </a:rPr>
              <a:t> 58.000    17.000     1  </a:t>
            </a:r>
            <a:r>
              <a:rPr lang="pt-BR" sz="1200" dirty="0" smtClean="0">
                <a:solidFill>
                  <a:schemeClr val="tx1"/>
                </a:solidFill>
              </a:rPr>
              <a:t>0.2222537E-05</a:t>
            </a:r>
          </a:p>
          <a:p>
            <a:endParaRPr lang="pt-BR" sz="1200" dirty="0">
              <a:solidFill>
                <a:schemeClr val="tx1"/>
              </a:solidFill>
            </a:endParaRPr>
          </a:p>
          <a:p>
            <a:r>
              <a:rPr lang="pt-BR" sz="1200" dirty="0" smtClean="0">
                <a:solidFill>
                  <a:srgbClr val="FF0000"/>
                </a:solidFill>
              </a:rPr>
              <a:t>Source location longitude</a:t>
            </a:r>
          </a:p>
          <a:p>
            <a:r>
              <a:rPr lang="pt-BR" sz="1200" dirty="0" smtClean="0">
                <a:solidFill>
                  <a:srgbClr val="FF0000"/>
                </a:solidFill>
              </a:rPr>
              <a:t>Source location latitude</a:t>
            </a:r>
          </a:p>
          <a:p>
            <a:r>
              <a:rPr lang="pt-BR" sz="1200" dirty="0" smtClean="0">
                <a:solidFill>
                  <a:srgbClr val="FFC000"/>
                </a:solidFill>
              </a:rPr>
              <a:t>Collection start time</a:t>
            </a:r>
          </a:p>
          <a:p>
            <a:r>
              <a:rPr lang="pt-BR" sz="1200" dirty="0" smtClean="0">
                <a:solidFill>
                  <a:srgbClr val="FFC000"/>
                </a:solidFill>
              </a:rPr>
              <a:t>Collection stop time</a:t>
            </a:r>
          </a:p>
          <a:p>
            <a:r>
              <a:rPr lang="pt-BR" sz="1200" dirty="0" smtClean="0">
                <a:solidFill>
                  <a:srgbClr val="92D050"/>
                </a:solidFill>
              </a:rPr>
              <a:t>Released mass</a:t>
            </a:r>
          </a:p>
          <a:p>
            <a:r>
              <a:rPr lang="pt-BR" sz="1200" dirty="0" smtClean="0">
                <a:solidFill>
                  <a:srgbClr val="00B050"/>
                </a:solidFill>
              </a:rPr>
              <a:t>Output simulation time length</a:t>
            </a:r>
          </a:p>
          <a:p>
            <a:r>
              <a:rPr lang="pt-BR" sz="1200" dirty="0" smtClean="0">
                <a:solidFill>
                  <a:srgbClr val="00B0F0"/>
                </a:solidFill>
              </a:rPr>
              <a:t>Output time interval</a:t>
            </a:r>
          </a:p>
          <a:p>
            <a:r>
              <a:rPr lang="pt-BR" sz="1200" dirty="0" smtClean="0">
                <a:solidFill>
                  <a:srgbClr val="00B0F0"/>
                </a:solidFill>
              </a:rPr>
              <a:t>Output time interval (place holder)</a:t>
            </a:r>
          </a:p>
          <a:p>
            <a:r>
              <a:rPr lang="pt-BR" sz="1200" dirty="0" smtClean="0">
                <a:solidFill>
                  <a:srgbClr val="7030A0"/>
                </a:solidFill>
              </a:rPr>
              <a:t>Horizontal resolution in longitude direction (degrees)</a:t>
            </a:r>
          </a:p>
          <a:p>
            <a:r>
              <a:rPr lang="pt-BR" sz="1200" dirty="0" smtClean="0">
                <a:solidFill>
                  <a:srgbClr val="7030A0"/>
                </a:solidFill>
              </a:rPr>
              <a:t>Horizontal resolution in latitude direction (degrees)</a:t>
            </a:r>
          </a:p>
          <a:p>
            <a:r>
              <a:rPr lang="pt-BR" sz="1200" dirty="0" smtClean="0">
                <a:solidFill>
                  <a:schemeClr val="accent1"/>
                </a:solidFill>
              </a:rPr>
              <a:t>Species Name</a:t>
            </a:r>
          </a:p>
          <a:p>
            <a:r>
              <a:rPr lang="pt-BR" sz="1200" dirty="0" smtClean="0">
                <a:solidFill>
                  <a:schemeClr val="bg2"/>
                </a:solidFill>
              </a:rPr>
              <a:t>Lower left corner longitude of OUTGRID in degrees</a:t>
            </a:r>
          </a:p>
          <a:p>
            <a:r>
              <a:rPr lang="pt-BR" sz="1200" dirty="0" smtClean="0">
                <a:solidFill>
                  <a:schemeClr val="bg2"/>
                </a:solidFill>
              </a:rPr>
              <a:t>Lower left corner latitude of OUTGRID in degrees</a:t>
            </a:r>
          </a:p>
          <a:p>
            <a:r>
              <a:rPr lang="pt-BR" sz="1200" dirty="0" smtClean="0">
                <a:solidFill>
                  <a:schemeClr val="accent6"/>
                </a:solidFill>
              </a:rPr>
              <a:t>Number of grid cells in longitude direction</a:t>
            </a:r>
          </a:p>
          <a:p>
            <a:r>
              <a:rPr lang="pt-BR" sz="1200" dirty="0" smtClean="0">
                <a:solidFill>
                  <a:schemeClr val="accent6"/>
                </a:solidFill>
              </a:rPr>
              <a:t>Number of grid cells in latitude direction </a:t>
            </a:r>
          </a:p>
          <a:p>
            <a:endParaRPr lang="pt-BR" sz="1200" dirty="0">
              <a:solidFill>
                <a:schemeClr val="tx1"/>
              </a:solidFill>
            </a:endParaRPr>
          </a:p>
          <a:p>
            <a:endParaRPr lang="pt-BR" sz="1200" dirty="0">
              <a:solidFill>
                <a:schemeClr val="tx1"/>
              </a:solidFill>
            </a:endParaRPr>
          </a:p>
          <a:p>
            <a:r>
              <a:rPr lang="pt-BR" sz="1200" dirty="0">
                <a:solidFill>
                  <a:srgbClr val="C00000"/>
                </a:solidFill>
              </a:rPr>
              <a:t>58.000</a:t>
            </a:r>
            <a:r>
              <a:rPr lang="pt-BR" sz="1200" dirty="0">
                <a:solidFill>
                  <a:schemeClr val="tx1"/>
                </a:solidFill>
              </a:rPr>
              <a:t>    </a:t>
            </a:r>
            <a:r>
              <a:rPr lang="pt-BR" sz="1200" dirty="0">
                <a:solidFill>
                  <a:srgbClr val="FFC000"/>
                </a:solidFill>
              </a:rPr>
              <a:t>17.000</a:t>
            </a:r>
            <a:r>
              <a:rPr lang="pt-BR" sz="1200" dirty="0">
                <a:solidFill>
                  <a:schemeClr val="tx1"/>
                </a:solidFill>
              </a:rPr>
              <a:t>     </a:t>
            </a:r>
            <a:r>
              <a:rPr lang="pt-BR" sz="1200" dirty="0">
                <a:solidFill>
                  <a:srgbClr val="92D050"/>
                </a:solidFill>
              </a:rPr>
              <a:t>1</a:t>
            </a:r>
            <a:r>
              <a:rPr lang="pt-BR" sz="1200" dirty="0">
                <a:solidFill>
                  <a:schemeClr val="tx1"/>
                </a:solidFill>
              </a:rPr>
              <a:t>  </a:t>
            </a:r>
            <a:r>
              <a:rPr lang="pt-BR" sz="1200" dirty="0">
                <a:solidFill>
                  <a:srgbClr val="00B050"/>
                </a:solidFill>
              </a:rPr>
              <a:t>0.2222537E-05</a:t>
            </a:r>
          </a:p>
          <a:p>
            <a:r>
              <a:rPr lang="pt-BR" sz="1200" dirty="0" smtClean="0">
                <a:solidFill>
                  <a:srgbClr val="C00000"/>
                </a:solidFill>
              </a:rPr>
              <a:t>59.000</a:t>
            </a:r>
            <a:r>
              <a:rPr lang="pt-BR" sz="1200" dirty="0" smtClean="0">
                <a:solidFill>
                  <a:schemeClr val="tx1"/>
                </a:solidFill>
              </a:rPr>
              <a:t>    </a:t>
            </a:r>
            <a:r>
              <a:rPr lang="pt-BR" sz="1200" dirty="0">
                <a:solidFill>
                  <a:srgbClr val="FFC000"/>
                </a:solidFill>
              </a:rPr>
              <a:t>17.000</a:t>
            </a:r>
            <a:r>
              <a:rPr lang="pt-BR" sz="1200" dirty="0">
                <a:solidFill>
                  <a:schemeClr val="tx1"/>
                </a:solidFill>
              </a:rPr>
              <a:t>     </a:t>
            </a:r>
            <a:r>
              <a:rPr lang="pt-BR" sz="1200" dirty="0">
                <a:solidFill>
                  <a:srgbClr val="92D050"/>
                </a:solidFill>
              </a:rPr>
              <a:t>1</a:t>
            </a:r>
            <a:r>
              <a:rPr lang="pt-BR" sz="1200" dirty="0">
                <a:solidFill>
                  <a:schemeClr val="tx1"/>
                </a:solidFill>
              </a:rPr>
              <a:t>  </a:t>
            </a:r>
            <a:r>
              <a:rPr lang="pt-BR" sz="1200" dirty="0">
                <a:solidFill>
                  <a:srgbClr val="00B050"/>
                </a:solidFill>
              </a:rPr>
              <a:t>0.1206449E+03</a:t>
            </a:r>
          </a:p>
          <a:p>
            <a:r>
              <a:rPr lang="pt-BR" sz="1200" dirty="0" smtClean="0">
                <a:solidFill>
                  <a:srgbClr val="C00000"/>
                </a:solidFill>
              </a:rPr>
              <a:t>58.000</a:t>
            </a:r>
            <a:r>
              <a:rPr lang="pt-BR" sz="1200" dirty="0" smtClean="0">
                <a:solidFill>
                  <a:schemeClr val="tx1"/>
                </a:solidFill>
              </a:rPr>
              <a:t>    </a:t>
            </a:r>
            <a:r>
              <a:rPr lang="pt-BR" sz="1200" dirty="0">
                <a:solidFill>
                  <a:srgbClr val="FFC000"/>
                </a:solidFill>
              </a:rPr>
              <a:t>18.000</a:t>
            </a:r>
            <a:r>
              <a:rPr lang="pt-BR" sz="1200" dirty="0">
                <a:solidFill>
                  <a:schemeClr val="tx1"/>
                </a:solidFill>
              </a:rPr>
              <a:t>     </a:t>
            </a:r>
            <a:r>
              <a:rPr lang="pt-BR" sz="1200" dirty="0">
                <a:solidFill>
                  <a:srgbClr val="92D050"/>
                </a:solidFill>
              </a:rPr>
              <a:t>1</a:t>
            </a:r>
            <a:r>
              <a:rPr lang="pt-BR" sz="1200" dirty="0">
                <a:solidFill>
                  <a:schemeClr val="tx1"/>
                </a:solidFill>
              </a:rPr>
              <a:t>  </a:t>
            </a:r>
            <a:r>
              <a:rPr lang="pt-BR" sz="1200" dirty="0" smtClean="0">
                <a:solidFill>
                  <a:srgbClr val="00B050"/>
                </a:solidFill>
              </a:rPr>
              <a:t>0.1381382E+02</a:t>
            </a:r>
          </a:p>
          <a:p>
            <a:r>
              <a:rPr lang="pt-BR" sz="1200" dirty="0" smtClean="0">
                <a:solidFill>
                  <a:schemeClr val="tx1"/>
                </a:solidFill>
              </a:rPr>
              <a:t>.</a:t>
            </a:r>
          </a:p>
          <a:p>
            <a:r>
              <a:rPr lang="pt-BR" sz="1200" dirty="0" smtClean="0">
                <a:solidFill>
                  <a:schemeClr val="tx1"/>
                </a:solidFill>
              </a:rPr>
              <a:t>.</a:t>
            </a:r>
            <a:endParaRPr lang="pt-BR" sz="1200" dirty="0">
              <a:solidFill>
                <a:schemeClr val="tx1"/>
              </a:solidFill>
            </a:endParaRPr>
          </a:p>
          <a:p>
            <a:r>
              <a:rPr lang="pt-BR" sz="1200" dirty="0" smtClean="0">
                <a:solidFill>
                  <a:srgbClr val="C00000"/>
                </a:solidFill>
              </a:rPr>
              <a:t>Lower left corner latitude of respective grid box</a:t>
            </a:r>
            <a:endParaRPr lang="pt-BR" sz="1200" dirty="0" smtClean="0">
              <a:solidFill>
                <a:schemeClr val="tx1"/>
              </a:solidFill>
            </a:endParaRPr>
          </a:p>
          <a:p>
            <a:r>
              <a:rPr lang="pt-BR" sz="1200" dirty="0" smtClean="0">
                <a:solidFill>
                  <a:srgbClr val="FFC000"/>
                </a:solidFill>
              </a:rPr>
              <a:t>Lower lef corner longitude of respective grid box</a:t>
            </a:r>
          </a:p>
          <a:p>
            <a:r>
              <a:rPr lang="pt-BR" sz="1200" dirty="0" smtClean="0">
                <a:solidFill>
                  <a:srgbClr val="92D050"/>
                </a:solidFill>
              </a:rPr>
              <a:t>Time step (positive if bwd)</a:t>
            </a:r>
          </a:p>
          <a:p>
            <a:r>
              <a:rPr lang="pt-BR" sz="1200" dirty="0" smtClean="0">
                <a:solidFill>
                  <a:srgbClr val="00B050"/>
                </a:solidFill>
              </a:rPr>
              <a:t>Non-zero concentration</a:t>
            </a:r>
            <a:endParaRPr lang="pt-BR" sz="1200" dirty="0">
              <a:solidFill>
                <a:srgbClr val="00B050"/>
              </a:solidFill>
            </a:endParaRPr>
          </a:p>
          <a:p>
            <a:endParaRPr lang="pt-BR" sz="1000" dirty="0" smtClean="0">
              <a:solidFill>
                <a:schemeClr val="tx1"/>
              </a:solidFill>
            </a:endParaRPr>
          </a:p>
          <a:p>
            <a:endParaRPr lang="pt-BR" sz="1000" dirty="0">
              <a:solidFill>
                <a:schemeClr val="tx1"/>
              </a:solidFill>
            </a:endParaRPr>
          </a:p>
          <a:p>
            <a:endParaRPr lang="pt-BR" sz="1000" dirty="0" smtClean="0">
              <a:solidFill>
                <a:schemeClr val="tx1"/>
              </a:solidFill>
            </a:endParaRPr>
          </a:p>
          <a:p>
            <a:endParaRPr lang="pt-BR" sz="1000" dirty="0">
              <a:solidFill>
                <a:schemeClr val="tx1"/>
              </a:solidFill>
            </a:endParaRPr>
          </a:p>
          <a:p>
            <a:endParaRPr lang="de-DE" sz="1000" dirty="0">
              <a:solidFill>
                <a:schemeClr val="tx1"/>
              </a:solidFill>
            </a:endParaRPr>
          </a:p>
          <a:p>
            <a:r>
              <a:rPr lang="de-DE" sz="1600" i="1" dirty="0">
                <a:solidFill>
                  <a:schemeClr val="tx1"/>
                </a:solidFill>
              </a:rPr>
              <a:t>What is an srs file, where do they come from, why useful... Why do we do this?????</a:t>
            </a:r>
          </a:p>
          <a:p>
            <a:r>
              <a:rPr lang="de-DE" sz="1600" i="1" dirty="0">
                <a:solidFill>
                  <a:schemeClr val="tx1"/>
                </a:solidFill>
              </a:rPr>
              <a:t>What is a psr, what is useful for?.... Maybe a definitions slide?</a:t>
            </a:r>
          </a:p>
        </p:txBody>
      </p:sp>
      <p:sp>
        <p:nvSpPr>
          <p:cNvPr id="4" name="Rechteck 3"/>
          <p:cNvSpPr/>
          <p:nvPr/>
        </p:nvSpPr>
        <p:spPr>
          <a:xfrm>
            <a:off x="59181" y="48052"/>
            <a:ext cx="94330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real </a:t>
            </a:r>
            <a:r>
              <a:rPr lang="de-DE" sz="2800" dirty="0" err="1">
                <a:solidFill>
                  <a:srgbClr val="FFFFFF"/>
                </a:solidFill>
              </a:rPr>
              <a:t>scenario</a:t>
            </a:r>
            <a:r>
              <a:rPr lang="de-DE" sz="2800" dirty="0">
                <a:solidFill>
                  <a:srgbClr val="FFFFFF"/>
                </a:solidFill>
              </a:rPr>
              <a:t>: </a:t>
            </a:r>
            <a:r>
              <a:rPr lang="de-DE" sz="2800" dirty="0" smtClean="0">
                <a:solidFill>
                  <a:srgbClr val="FFFFFF"/>
                </a:solidFill>
              </a:rPr>
              <a:t>The </a:t>
            </a:r>
            <a:r>
              <a:rPr lang="de-DE" sz="2800" dirty="0" err="1" smtClean="0">
                <a:solidFill>
                  <a:srgbClr val="FFFFFF"/>
                </a:solidFill>
              </a:rPr>
              <a:t>concept</a:t>
            </a:r>
            <a:r>
              <a:rPr lang="de-DE" sz="2800" dirty="0" smtClean="0">
                <a:solidFill>
                  <a:srgbClr val="FFFFFF"/>
                </a:solidFill>
              </a:rPr>
              <a:t> </a:t>
            </a:r>
            <a:r>
              <a:rPr lang="de-DE" sz="2800" dirty="0" err="1" smtClean="0">
                <a:solidFill>
                  <a:srgbClr val="FFFFFF"/>
                </a:solidFill>
              </a:rPr>
              <a:t>of</a:t>
            </a:r>
            <a:r>
              <a:rPr lang="de-DE" sz="2800" dirty="0" smtClean="0">
                <a:solidFill>
                  <a:srgbClr val="FFFFFF"/>
                </a:solidFill>
              </a:rPr>
              <a:t> SRS </a:t>
            </a:r>
            <a:r>
              <a:rPr lang="de-DE" sz="2800" dirty="0" err="1" smtClean="0">
                <a:solidFill>
                  <a:srgbClr val="FFFFFF"/>
                </a:solidFill>
              </a:rPr>
              <a:t>fields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5472360" y="3275781"/>
            <a:ext cx="3600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tx1"/>
                </a:solidFill>
              </a:rPr>
              <a:t>V</a:t>
            </a:r>
            <a:r>
              <a:rPr lang="de-DE" dirty="0" err="1" smtClean="0">
                <a:solidFill>
                  <a:schemeClr val="tx1"/>
                </a:solidFill>
              </a:rPr>
              <a:t>ery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intiutive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way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depicting</a:t>
            </a:r>
            <a:r>
              <a:rPr lang="de-DE" dirty="0" smtClean="0">
                <a:solidFill>
                  <a:schemeClr val="tx1"/>
                </a:solidFill>
              </a:rPr>
              <a:t> FLEXPART </a:t>
            </a:r>
            <a:r>
              <a:rPr lang="de-DE" dirty="0" err="1" smtClean="0">
                <a:solidFill>
                  <a:schemeClr val="tx1"/>
                </a:solidFill>
              </a:rPr>
              <a:t>output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one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level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all time </a:t>
            </a:r>
            <a:r>
              <a:rPr lang="de-DE" dirty="0" err="1" smtClean="0">
                <a:solidFill>
                  <a:schemeClr val="tx1"/>
                </a:solidFill>
              </a:rPr>
              <a:t>steps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standard</a:t>
            </a:r>
            <a:r>
              <a:rPr lang="de-DE" dirty="0" smtClean="0">
                <a:solidFill>
                  <a:schemeClr val="tx1"/>
                </a:solidFill>
              </a:rPr>
              <a:t> FLEXPART </a:t>
            </a:r>
            <a:r>
              <a:rPr lang="de-DE" dirty="0" err="1" smtClean="0">
                <a:solidFill>
                  <a:schemeClr val="tx1"/>
                </a:solidFill>
              </a:rPr>
              <a:t>output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format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CTBTO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364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35421"/>
            <a:ext cx="93607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real </a:t>
            </a:r>
            <a:r>
              <a:rPr lang="de-DE" sz="2800" dirty="0" err="1">
                <a:solidFill>
                  <a:srgbClr val="FFFFFF"/>
                </a:solidFill>
              </a:rPr>
              <a:t>scenario</a:t>
            </a:r>
            <a:r>
              <a:rPr lang="de-DE" sz="2800" dirty="0">
                <a:solidFill>
                  <a:srgbClr val="FFFFFF"/>
                </a:solidFill>
              </a:rPr>
              <a:t>: The </a:t>
            </a:r>
            <a:r>
              <a:rPr lang="de-DE" sz="2800" dirty="0" err="1">
                <a:solidFill>
                  <a:srgbClr val="FFFFFF"/>
                </a:solidFill>
              </a:rPr>
              <a:t>concept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r>
              <a:rPr lang="de-DE" sz="2800" dirty="0" err="1">
                <a:solidFill>
                  <a:srgbClr val="FFFFFF"/>
                </a:solidFill>
              </a:rPr>
              <a:t>of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r>
              <a:rPr lang="de-DE" sz="2800" dirty="0" smtClean="0">
                <a:solidFill>
                  <a:srgbClr val="FFFFFF"/>
                </a:solidFill>
              </a:rPr>
              <a:t>PSR </a:t>
            </a:r>
            <a:r>
              <a:rPr lang="de-DE" sz="2800" dirty="0" err="1" smtClean="0">
                <a:solidFill>
                  <a:srgbClr val="FFFFFF"/>
                </a:solidFill>
              </a:rPr>
              <a:t>fields</a:t>
            </a:r>
            <a:endParaRPr lang="en-US" sz="2800" dirty="0">
              <a:solidFill>
                <a:srgbClr val="FFFFFF"/>
              </a:solidFill>
            </a:endParaRPr>
          </a:p>
        </p:txBody>
      </p:sp>
      <p:cxnSp>
        <p:nvCxnSpPr>
          <p:cNvPr id="4" name="Gerade Verbindung mit Pfeil 3"/>
          <p:cNvCxnSpPr/>
          <p:nvPr/>
        </p:nvCxnSpPr>
        <p:spPr bwMode="auto">
          <a:xfrm>
            <a:off x="650057" y="4855503"/>
            <a:ext cx="4248472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 Verbindung mit Pfeil 6"/>
          <p:cNvCxnSpPr/>
          <p:nvPr/>
        </p:nvCxnSpPr>
        <p:spPr bwMode="auto">
          <a:xfrm flipV="1">
            <a:off x="650057" y="1903175"/>
            <a:ext cx="0" cy="295232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feld 7"/>
          <p:cNvSpPr txBox="1"/>
          <p:nvPr/>
        </p:nvSpPr>
        <p:spPr>
          <a:xfrm rot="16200000">
            <a:off x="-847301" y="3148507"/>
            <a:ext cx="2304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Measurements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871960" y="4882862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SRS </a:t>
            </a:r>
            <a:r>
              <a:rPr lang="de-DE" dirty="0" err="1" smtClean="0">
                <a:solidFill>
                  <a:schemeClr val="tx1"/>
                </a:solidFill>
              </a:rPr>
              <a:t>values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Gerader Verbinder 10"/>
          <p:cNvCxnSpPr/>
          <p:nvPr/>
        </p:nvCxnSpPr>
        <p:spPr bwMode="auto">
          <a:xfrm flipV="1">
            <a:off x="650057" y="2659259"/>
            <a:ext cx="4104456" cy="18002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Stern mit 5 Zacken 11"/>
          <p:cNvSpPr/>
          <p:nvPr/>
        </p:nvSpPr>
        <p:spPr bwMode="auto">
          <a:xfrm>
            <a:off x="1298129" y="4423455"/>
            <a:ext cx="72008" cy="72008"/>
          </a:xfrm>
          <a:prstGeom prst="star5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4" name="Stern mit 5 Zacken 13"/>
          <p:cNvSpPr/>
          <p:nvPr/>
        </p:nvSpPr>
        <p:spPr bwMode="auto">
          <a:xfrm>
            <a:off x="1799952" y="3487351"/>
            <a:ext cx="72008" cy="72008"/>
          </a:xfrm>
          <a:prstGeom prst="star5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5" name="Stern mit 5 Zacken 14"/>
          <p:cNvSpPr/>
          <p:nvPr/>
        </p:nvSpPr>
        <p:spPr bwMode="auto">
          <a:xfrm>
            <a:off x="4106441" y="3388193"/>
            <a:ext cx="72008" cy="72008"/>
          </a:xfrm>
          <a:prstGeom prst="star5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6" name="Stern mit 5 Zacken 15"/>
          <p:cNvSpPr/>
          <p:nvPr/>
        </p:nvSpPr>
        <p:spPr bwMode="auto">
          <a:xfrm>
            <a:off x="4987825" y="2344077"/>
            <a:ext cx="72008" cy="72008"/>
          </a:xfrm>
          <a:prstGeom prst="star5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7" name="Stern mit 5 Zacken 16"/>
          <p:cNvSpPr/>
          <p:nvPr/>
        </p:nvSpPr>
        <p:spPr bwMode="auto">
          <a:xfrm>
            <a:off x="2954313" y="3703375"/>
            <a:ext cx="72008" cy="72008"/>
          </a:xfrm>
          <a:prstGeom prst="star5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119632" y="580819"/>
            <a:ext cx="9553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For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every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grid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cell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time </a:t>
            </a:r>
            <a:r>
              <a:rPr lang="de-DE" dirty="0" err="1" smtClean="0">
                <a:solidFill>
                  <a:schemeClr val="tx1"/>
                </a:solidFill>
              </a:rPr>
              <a:t>step</a:t>
            </a:r>
            <a:r>
              <a:rPr lang="de-DE" dirty="0" smtClean="0">
                <a:solidFill>
                  <a:schemeClr val="tx1"/>
                </a:solidFill>
              </a:rPr>
              <a:t>: </a:t>
            </a:r>
            <a:r>
              <a:rPr lang="de-DE" dirty="0" err="1" smtClean="0">
                <a:solidFill>
                  <a:schemeClr val="tx1"/>
                </a:solidFill>
              </a:rPr>
              <a:t>Determine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i="1" dirty="0" err="1" smtClean="0">
                <a:solidFill>
                  <a:schemeClr val="tx1"/>
                </a:solidFill>
              </a:rPr>
              <a:t>how</a:t>
            </a:r>
            <a:r>
              <a:rPr lang="de-DE" i="1" dirty="0" smtClean="0">
                <a:solidFill>
                  <a:schemeClr val="tx1"/>
                </a:solidFill>
              </a:rPr>
              <a:t> </a:t>
            </a:r>
            <a:r>
              <a:rPr lang="de-DE" i="1" dirty="0" err="1" smtClean="0">
                <a:solidFill>
                  <a:schemeClr val="tx1"/>
                </a:solidFill>
              </a:rPr>
              <a:t>well</a:t>
            </a:r>
            <a:r>
              <a:rPr lang="de-DE" i="1" dirty="0" smtClean="0">
                <a:solidFill>
                  <a:schemeClr val="tx1"/>
                </a:solidFill>
              </a:rPr>
              <a:t> </a:t>
            </a:r>
            <a:r>
              <a:rPr lang="de-DE" i="1" dirty="0" err="1" smtClean="0">
                <a:solidFill>
                  <a:schemeClr val="tx1"/>
                </a:solidFill>
              </a:rPr>
              <a:t>measurements</a:t>
            </a:r>
            <a:r>
              <a:rPr lang="de-DE" i="1" dirty="0" smtClean="0">
                <a:solidFill>
                  <a:schemeClr val="tx1"/>
                </a:solidFill>
              </a:rPr>
              <a:t> fit a </a:t>
            </a:r>
            <a:r>
              <a:rPr lang="de-DE" i="1" dirty="0" err="1" smtClean="0">
                <a:solidFill>
                  <a:schemeClr val="tx1"/>
                </a:solidFill>
              </a:rPr>
              <a:t>release</a:t>
            </a:r>
            <a:r>
              <a:rPr lang="de-DE" dirty="0" smtClean="0">
                <a:solidFill>
                  <a:schemeClr val="tx1"/>
                </a:solidFill>
              </a:rPr>
              <a:t>. </a:t>
            </a:r>
            <a:r>
              <a:rPr lang="de-DE" u="sng" dirty="0" err="1" smtClean="0">
                <a:solidFill>
                  <a:schemeClr val="tx1"/>
                </a:solidFill>
              </a:rPr>
              <a:t>Assumption</a:t>
            </a:r>
            <a:r>
              <a:rPr lang="de-DE" u="sng" dirty="0" smtClean="0">
                <a:solidFill>
                  <a:schemeClr val="tx1"/>
                </a:solidFill>
              </a:rPr>
              <a:t> </a:t>
            </a:r>
            <a:r>
              <a:rPr lang="de-DE" u="sng" dirty="0" err="1" smtClean="0">
                <a:solidFill>
                  <a:schemeClr val="tx1"/>
                </a:solidFill>
              </a:rPr>
              <a:t>of</a:t>
            </a:r>
            <a:r>
              <a:rPr lang="de-DE" u="sng" dirty="0" smtClean="0">
                <a:solidFill>
                  <a:schemeClr val="tx1"/>
                </a:solidFill>
              </a:rPr>
              <a:t> ~ puff </a:t>
            </a:r>
            <a:r>
              <a:rPr lang="de-DE" u="sng" dirty="0" err="1" smtClean="0">
                <a:solidFill>
                  <a:schemeClr val="tx1"/>
                </a:solidFill>
              </a:rPr>
              <a:t>release</a:t>
            </a:r>
            <a:r>
              <a:rPr lang="de-DE" dirty="0" smtClean="0">
                <a:solidFill>
                  <a:schemeClr val="tx1"/>
                </a:solidFill>
              </a:rPr>
              <a:t>. Also </a:t>
            </a:r>
            <a:r>
              <a:rPr lang="de-DE" u="sng" dirty="0" smtClean="0">
                <a:solidFill>
                  <a:schemeClr val="tx1"/>
                </a:solidFill>
              </a:rPr>
              <a:t>„non-</a:t>
            </a:r>
            <a:r>
              <a:rPr lang="de-DE" u="sng" dirty="0" err="1" smtClean="0">
                <a:solidFill>
                  <a:schemeClr val="tx1"/>
                </a:solidFill>
              </a:rPr>
              <a:t>detections</a:t>
            </a:r>
            <a:r>
              <a:rPr lang="de-DE" u="sng" dirty="0" smtClean="0">
                <a:solidFill>
                  <a:schemeClr val="tx1"/>
                </a:solidFill>
              </a:rPr>
              <a:t>“ </a:t>
            </a:r>
            <a:r>
              <a:rPr lang="de-DE" u="sng" dirty="0" err="1" smtClean="0">
                <a:solidFill>
                  <a:schemeClr val="tx1"/>
                </a:solidFill>
              </a:rPr>
              <a:t>can</a:t>
            </a:r>
            <a:r>
              <a:rPr lang="de-DE" u="sng" dirty="0" smtClean="0">
                <a:solidFill>
                  <a:schemeClr val="tx1"/>
                </a:solidFill>
              </a:rPr>
              <a:t> </a:t>
            </a:r>
            <a:r>
              <a:rPr lang="de-DE" u="sng" dirty="0" err="1" smtClean="0">
                <a:solidFill>
                  <a:schemeClr val="tx1"/>
                </a:solidFill>
              </a:rPr>
              <a:t>be</a:t>
            </a:r>
            <a:r>
              <a:rPr lang="de-DE" u="sng" dirty="0" smtClean="0">
                <a:solidFill>
                  <a:schemeClr val="tx1"/>
                </a:solidFill>
              </a:rPr>
              <a:t> </a:t>
            </a:r>
            <a:r>
              <a:rPr lang="de-DE" u="sng" dirty="0" err="1" smtClean="0">
                <a:solidFill>
                  <a:schemeClr val="tx1"/>
                </a:solidFill>
              </a:rPr>
              <a:t>helpful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constraining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source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region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50800" y="5567335"/>
            <a:ext cx="101020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-99.90 -99.90 </a:t>
            </a:r>
            <a:r>
              <a:rPr lang="en-US" sz="1200" dirty="0">
                <a:solidFill>
                  <a:schemeClr val="tx1"/>
                </a:solidFill>
              </a:rPr>
              <a:t>20171003 09 20171003 09 0.10E+01   201  3  3 1.00 1.00 -179.0    0.0 360  89 "CORRELATION </a:t>
            </a:r>
            <a:r>
              <a:rPr lang="en-US" sz="1200" dirty="0" smtClean="0">
                <a:solidFill>
                  <a:schemeClr val="tx1"/>
                </a:solidFill>
              </a:rPr>
              <a:t>MAP“</a:t>
            </a:r>
          </a:p>
          <a:p>
            <a:r>
              <a:rPr lang="de-DE" sz="1200" dirty="0" smtClean="0">
                <a:solidFill>
                  <a:schemeClr val="tx1"/>
                </a:solidFill>
              </a:rPr>
              <a:t>Header </a:t>
            </a:r>
            <a:r>
              <a:rPr lang="de-DE" sz="1200" dirty="0" err="1" smtClean="0">
                <a:solidFill>
                  <a:schemeClr val="tx1"/>
                </a:solidFill>
              </a:rPr>
              <a:t>very</a:t>
            </a:r>
            <a:r>
              <a:rPr lang="de-DE" sz="1200" dirty="0" smtClean="0">
                <a:solidFill>
                  <a:schemeClr val="tx1"/>
                </a:solidFill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</a:rPr>
              <a:t>similar</a:t>
            </a:r>
            <a:r>
              <a:rPr lang="de-DE" sz="1200" dirty="0" smtClean="0">
                <a:solidFill>
                  <a:schemeClr val="tx1"/>
                </a:solidFill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</a:rPr>
              <a:t>to</a:t>
            </a:r>
            <a:r>
              <a:rPr lang="de-DE" sz="1200" dirty="0" smtClean="0">
                <a:solidFill>
                  <a:schemeClr val="tx1"/>
                </a:solidFill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</a:rPr>
              <a:t>that</a:t>
            </a:r>
            <a:r>
              <a:rPr lang="de-DE" sz="1200" dirty="0" smtClean="0">
                <a:solidFill>
                  <a:schemeClr val="tx1"/>
                </a:solidFill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</a:rPr>
              <a:t>of</a:t>
            </a:r>
            <a:r>
              <a:rPr lang="de-DE" sz="1200" dirty="0" smtClean="0">
                <a:solidFill>
                  <a:schemeClr val="tx1"/>
                </a:solidFill>
              </a:rPr>
              <a:t> SRS </a:t>
            </a:r>
            <a:r>
              <a:rPr lang="de-DE" sz="1200" dirty="0" err="1" smtClean="0">
                <a:solidFill>
                  <a:schemeClr val="tx1"/>
                </a:solidFill>
              </a:rPr>
              <a:t>files</a:t>
            </a:r>
            <a:r>
              <a:rPr lang="de-DE" sz="1200" dirty="0" smtClean="0">
                <a:solidFill>
                  <a:schemeClr val="tx1"/>
                </a:solidFill>
              </a:rPr>
              <a:t>. </a:t>
            </a:r>
            <a:r>
              <a:rPr lang="de-DE" sz="1200" dirty="0" err="1" smtClean="0">
                <a:solidFill>
                  <a:schemeClr val="tx1"/>
                </a:solidFill>
              </a:rPr>
              <a:t>However</a:t>
            </a:r>
            <a:r>
              <a:rPr lang="de-DE" sz="1200" dirty="0" smtClean="0">
                <a:solidFill>
                  <a:schemeClr val="tx1"/>
                </a:solidFill>
              </a:rPr>
              <a:t>, </a:t>
            </a:r>
            <a:r>
              <a:rPr lang="de-DE" sz="1200" dirty="0" err="1" smtClean="0">
                <a:solidFill>
                  <a:srgbClr val="FF0000"/>
                </a:solidFill>
              </a:rPr>
              <a:t>no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station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coordinates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are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given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as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there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could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be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much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more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than</a:t>
            </a:r>
            <a:r>
              <a:rPr lang="de-DE" sz="1200" dirty="0" smtClean="0">
                <a:solidFill>
                  <a:srgbClr val="FF0000"/>
                </a:solidFill>
              </a:rPr>
              <a:t> just </a:t>
            </a:r>
            <a:r>
              <a:rPr lang="de-DE" sz="1200" dirty="0" err="1" smtClean="0">
                <a:solidFill>
                  <a:srgbClr val="FF0000"/>
                </a:solidFill>
              </a:rPr>
              <a:t>one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station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involved</a:t>
            </a:r>
            <a:r>
              <a:rPr lang="de-DE" sz="1200" dirty="0" smtClean="0">
                <a:solidFill>
                  <a:srgbClr val="FF0000"/>
                </a:solidFill>
              </a:rPr>
              <a:t>.</a:t>
            </a:r>
            <a:endParaRPr lang="en-US" sz="1200" dirty="0">
              <a:solidFill>
                <a:srgbClr val="FF0000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  </a:t>
            </a:r>
            <a:r>
              <a:rPr lang="en-US" sz="1200" dirty="0">
                <a:solidFill>
                  <a:srgbClr val="92D050"/>
                </a:solidFill>
              </a:rPr>
              <a:t>1</a:t>
            </a:r>
          </a:p>
          <a:p>
            <a:r>
              <a:rPr lang="en-US" sz="1200" dirty="0">
                <a:solidFill>
                  <a:srgbClr val="92D050"/>
                </a:solidFill>
              </a:rPr>
              <a:t>  17.95  </a:t>
            </a:r>
            <a:r>
              <a:rPr lang="en-US" sz="1200" dirty="0" smtClean="0">
                <a:solidFill>
                  <a:srgbClr val="92D050"/>
                </a:solidFill>
              </a:rPr>
              <a:t>59.41</a:t>
            </a:r>
          </a:p>
          <a:p>
            <a:r>
              <a:rPr lang="de-DE" sz="1200" dirty="0" err="1" smtClean="0">
                <a:solidFill>
                  <a:srgbClr val="92D050"/>
                </a:solidFill>
              </a:rPr>
              <a:t>Number</a:t>
            </a:r>
            <a:r>
              <a:rPr lang="de-DE" sz="1200" dirty="0" smtClean="0">
                <a:solidFill>
                  <a:srgbClr val="92D050"/>
                </a:solidFill>
              </a:rPr>
              <a:t> </a:t>
            </a:r>
            <a:r>
              <a:rPr lang="de-DE" sz="1200" dirty="0" err="1" smtClean="0">
                <a:solidFill>
                  <a:srgbClr val="92D050"/>
                </a:solidFill>
              </a:rPr>
              <a:t>and</a:t>
            </a:r>
            <a:r>
              <a:rPr lang="de-DE" sz="1200" dirty="0" smtClean="0">
                <a:solidFill>
                  <a:srgbClr val="92D050"/>
                </a:solidFill>
              </a:rPr>
              <a:t> </a:t>
            </a:r>
            <a:r>
              <a:rPr lang="de-DE" sz="1200" dirty="0" err="1" smtClean="0">
                <a:solidFill>
                  <a:srgbClr val="92D050"/>
                </a:solidFill>
              </a:rPr>
              <a:t>coordinates</a:t>
            </a:r>
            <a:r>
              <a:rPr lang="de-DE" sz="1200" dirty="0" smtClean="0">
                <a:solidFill>
                  <a:srgbClr val="92D050"/>
                </a:solidFill>
              </a:rPr>
              <a:t> </a:t>
            </a:r>
            <a:r>
              <a:rPr lang="de-DE" sz="1200" dirty="0" err="1" smtClean="0">
                <a:solidFill>
                  <a:srgbClr val="92D050"/>
                </a:solidFill>
              </a:rPr>
              <a:t>of</a:t>
            </a:r>
            <a:r>
              <a:rPr lang="de-DE" sz="1200" dirty="0" smtClean="0">
                <a:solidFill>
                  <a:srgbClr val="92D050"/>
                </a:solidFill>
              </a:rPr>
              <a:t> all </a:t>
            </a:r>
            <a:r>
              <a:rPr lang="de-DE" sz="1200" dirty="0" err="1" smtClean="0">
                <a:solidFill>
                  <a:srgbClr val="92D050"/>
                </a:solidFill>
              </a:rPr>
              <a:t>involved</a:t>
            </a:r>
            <a:r>
              <a:rPr lang="de-DE" sz="1200" dirty="0" smtClean="0">
                <a:solidFill>
                  <a:srgbClr val="92D050"/>
                </a:solidFill>
              </a:rPr>
              <a:t> </a:t>
            </a:r>
            <a:r>
              <a:rPr lang="de-DE" sz="1200" dirty="0" err="1" smtClean="0">
                <a:solidFill>
                  <a:srgbClr val="92D050"/>
                </a:solidFill>
              </a:rPr>
              <a:t>sampling</a:t>
            </a:r>
            <a:r>
              <a:rPr lang="de-DE" sz="1200" dirty="0" smtClean="0">
                <a:solidFill>
                  <a:srgbClr val="92D050"/>
                </a:solidFill>
              </a:rPr>
              <a:t> </a:t>
            </a:r>
            <a:r>
              <a:rPr lang="de-DE" sz="1200" dirty="0" err="1" smtClean="0">
                <a:solidFill>
                  <a:srgbClr val="92D050"/>
                </a:solidFill>
              </a:rPr>
              <a:t>stations</a:t>
            </a:r>
            <a:r>
              <a:rPr lang="de-DE" sz="1200" dirty="0" smtClean="0">
                <a:solidFill>
                  <a:srgbClr val="92D050"/>
                </a:solidFill>
              </a:rPr>
              <a:t> (</a:t>
            </a:r>
            <a:r>
              <a:rPr lang="de-DE" sz="1200" dirty="0" err="1" smtClean="0">
                <a:solidFill>
                  <a:srgbClr val="92D050"/>
                </a:solidFill>
              </a:rPr>
              <a:t>blue</a:t>
            </a:r>
            <a:r>
              <a:rPr lang="de-DE" sz="1200" dirty="0" smtClean="0">
                <a:solidFill>
                  <a:srgbClr val="92D050"/>
                </a:solidFill>
              </a:rPr>
              <a:t> </a:t>
            </a:r>
            <a:r>
              <a:rPr lang="de-DE" sz="1200" dirty="0" err="1" smtClean="0">
                <a:solidFill>
                  <a:srgbClr val="92D050"/>
                </a:solidFill>
              </a:rPr>
              <a:t>stars</a:t>
            </a:r>
            <a:r>
              <a:rPr lang="de-DE" sz="1200" dirty="0" smtClean="0">
                <a:solidFill>
                  <a:srgbClr val="92D050"/>
                </a:solidFill>
              </a:rPr>
              <a:t> in </a:t>
            </a:r>
            <a:r>
              <a:rPr lang="de-DE" sz="1200" dirty="0" err="1" smtClean="0">
                <a:solidFill>
                  <a:srgbClr val="92D050"/>
                </a:solidFill>
              </a:rPr>
              <a:t>figure</a:t>
            </a:r>
            <a:r>
              <a:rPr lang="de-DE" sz="1200" dirty="0" smtClean="0">
                <a:solidFill>
                  <a:srgbClr val="92D050"/>
                </a:solidFill>
              </a:rPr>
              <a:t> </a:t>
            </a:r>
            <a:r>
              <a:rPr lang="de-DE" sz="1200" dirty="0" err="1" smtClean="0">
                <a:solidFill>
                  <a:srgbClr val="92D050"/>
                </a:solidFill>
              </a:rPr>
              <a:t>above</a:t>
            </a:r>
            <a:r>
              <a:rPr lang="de-DE" sz="1200" dirty="0" smtClean="0">
                <a:solidFill>
                  <a:srgbClr val="92D050"/>
                </a:solidFill>
              </a:rPr>
              <a:t>)</a:t>
            </a:r>
            <a:endParaRPr lang="en-US" sz="1200" dirty="0">
              <a:solidFill>
                <a:srgbClr val="92D050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rgbClr val="C00000"/>
                </a:solidFill>
              </a:rPr>
              <a:t>51.00 </a:t>
            </a:r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rgbClr val="FFC000"/>
                </a:solidFill>
              </a:rPr>
              <a:t>14.00</a:t>
            </a:r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rgbClr val="00B050"/>
                </a:solidFill>
              </a:rPr>
              <a:t>16</a:t>
            </a:r>
            <a:r>
              <a:rPr lang="en-US" sz="1200" dirty="0">
                <a:solidFill>
                  <a:schemeClr val="tx1"/>
                </a:solidFill>
              </a:rPr>
              <a:t>  </a:t>
            </a:r>
            <a:r>
              <a:rPr lang="en-US" sz="1200" dirty="0">
                <a:solidFill>
                  <a:srgbClr val="00B0F0"/>
                </a:solidFill>
              </a:rPr>
              <a:t>0.6077475E-08</a:t>
            </a:r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rgbClr val="7030A0"/>
                </a:solidFill>
              </a:rPr>
              <a:t>0.3692852E-08</a:t>
            </a:r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 smtClean="0">
                <a:solidFill>
                  <a:schemeClr val="accent1"/>
                </a:solidFill>
              </a:rPr>
              <a:t>0.4999775E-03</a:t>
            </a:r>
          </a:p>
          <a:p>
            <a:pPr lvl="0"/>
            <a:r>
              <a:rPr lang="pt-BR" sz="1200" dirty="0">
                <a:solidFill>
                  <a:srgbClr val="C00000"/>
                </a:solidFill>
              </a:rPr>
              <a:t>Lower left corner </a:t>
            </a:r>
            <a:r>
              <a:rPr lang="pt-BR" sz="1200" dirty="0" smtClean="0">
                <a:solidFill>
                  <a:srgbClr val="C00000"/>
                </a:solidFill>
              </a:rPr>
              <a:t>latitude </a:t>
            </a:r>
            <a:r>
              <a:rPr lang="pt-BR" sz="1200" dirty="0">
                <a:solidFill>
                  <a:srgbClr val="C00000"/>
                </a:solidFill>
              </a:rPr>
              <a:t>of respective grid </a:t>
            </a:r>
            <a:r>
              <a:rPr lang="pt-BR" sz="1200" dirty="0" smtClean="0">
                <a:solidFill>
                  <a:srgbClr val="C00000"/>
                </a:solidFill>
              </a:rPr>
              <a:t>box</a:t>
            </a:r>
            <a:r>
              <a:rPr lang="pt-BR" sz="1200" dirty="0" smtClean="0">
                <a:solidFill>
                  <a:srgbClr val="000000"/>
                </a:solidFill>
              </a:rPr>
              <a:t>, </a:t>
            </a:r>
            <a:r>
              <a:rPr lang="pt-BR" sz="1200" dirty="0">
                <a:solidFill>
                  <a:srgbClr val="FFC000"/>
                </a:solidFill>
              </a:rPr>
              <a:t>l</a:t>
            </a:r>
            <a:r>
              <a:rPr lang="pt-BR" sz="1200" dirty="0" smtClean="0">
                <a:solidFill>
                  <a:srgbClr val="FFC000"/>
                </a:solidFill>
              </a:rPr>
              <a:t>ower left </a:t>
            </a:r>
            <a:r>
              <a:rPr lang="pt-BR" sz="1200" dirty="0">
                <a:solidFill>
                  <a:srgbClr val="FFC000"/>
                </a:solidFill>
              </a:rPr>
              <a:t>corner </a:t>
            </a:r>
            <a:r>
              <a:rPr lang="pt-BR" sz="1200" dirty="0" smtClean="0">
                <a:solidFill>
                  <a:srgbClr val="FFC000"/>
                </a:solidFill>
              </a:rPr>
              <a:t>longitude </a:t>
            </a:r>
            <a:r>
              <a:rPr lang="pt-BR" sz="1200" dirty="0">
                <a:solidFill>
                  <a:srgbClr val="FFC000"/>
                </a:solidFill>
              </a:rPr>
              <a:t>of respective grid </a:t>
            </a:r>
            <a:r>
              <a:rPr lang="pt-BR" sz="1200" dirty="0" smtClean="0">
                <a:solidFill>
                  <a:srgbClr val="FFC000"/>
                </a:solidFill>
              </a:rPr>
              <a:t>box, </a:t>
            </a:r>
            <a:r>
              <a:rPr lang="pt-BR" sz="1200" dirty="0" smtClean="0">
                <a:solidFill>
                  <a:srgbClr val="00B050"/>
                </a:solidFill>
              </a:rPr>
              <a:t>time step</a:t>
            </a:r>
            <a:r>
              <a:rPr lang="pt-BR" sz="1200" dirty="0" smtClean="0">
                <a:solidFill>
                  <a:schemeClr val="tx1"/>
                </a:solidFill>
              </a:rPr>
              <a:t>,</a:t>
            </a:r>
            <a:r>
              <a:rPr lang="pt-BR" sz="1200" dirty="0" smtClean="0">
                <a:solidFill>
                  <a:srgbClr val="FFC000"/>
                </a:solidFill>
              </a:rPr>
              <a:t> </a:t>
            </a:r>
            <a:r>
              <a:rPr lang="pt-BR" sz="1200" dirty="0" smtClean="0">
                <a:solidFill>
                  <a:srgbClr val="00B0F0"/>
                </a:solidFill>
              </a:rPr>
              <a:t>explained variance (R</a:t>
            </a:r>
            <a:r>
              <a:rPr lang="pt-BR" sz="1200" dirty="0" smtClean="0">
                <a:solidFill>
                  <a:srgbClr val="00B0F0"/>
                </a:solidFill>
                <a:cs typeface="Arial" panose="020B0604020202020204" pitchFamily="34" charset="0"/>
              </a:rPr>
              <a:t>²)</a:t>
            </a:r>
            <a:r>
              <a:rPr lang="pt-BR" sz="1200" dirty="0" smtClean="0">
                <a:solidFill>
                  <a:schemeClr val="tx1"/>
                </a:solidFill>
                <a:cs typeface="Arial" panose="020B0604020202020204" pitchFamily="34" charset="0"/>
              </a:rPr>
              <a:t>,</a:t>
            </a:r>
            <a:r>
              <a:rPr lang="pt-BR" sz="1200" dirty="0" smtClean="0">
                <a:solidFill>
                  <a:srgbClr val="00B0F0"/>
                </a:solidFill>
                <a:cs typeface="Arial" panose="020B0604020202020204" pitchFamily="34" charset="0"/>
              </a:rPr>
              <a:t> </a:t>
            </a:r>
            <a:r>
              <a:rPr lang="pt-BR" sz="1200" dirty="0" smtClean="0">
                <a:solidFill>
                  <a:srgbClr val="7030A0"/>
                </a:solidFill>
                <a:cs typeface="Arial" panose="020B0604020202020204" pitchFamily="34" charset="0"/>
              </a:rPr>
              <a:t>slope of regression </a:t>
            </a:r>
            <a:r>
              <a:rPr lang="pt-BR" sz="1200" dirty="0" smtClean="0">
                <a:solidFill>
                  <a:schemeClr val="tx1"/>
                </a:solidFill>
                <a:cs typeface="Arial" panose="020B0604020202020204" pitchFamily="34" charset="0"/>
              </a:rPr>
              <a:t>and</a:t>
            </a:r>
            <a:r>
              <a:rPr lang="pt-BR" sz="1200" dirty="0" smtClean="0">
                <a:solidFill>
                  <a:srgbClr val="FFC000"/>
                </a:solidFill>
                <a:cs typeface="Arial" panose="020B0604020202020204" pitchFamily="34" charset="0"/>
              </a:rPr>
              <a:t> </a:t>
            </a:r>
            <a:r>
              <a:rPr lang="pt-BR" sz="1200" dirty="0" smtClean="0">
                <a:solidFill>
                  <a:schemeClr val="accent1"/>
                </a:solidFill>
                <a:cs typeface="Arial" panose="020B0604020202020204" pitchFamily="34" charset="0"/>
              </a:rPr>
              <a:t>offset of regression</a:t>
            </a:r>
            <a:endParaRPr lang="pt-BR" sz="1200" dirty="0">
              <a:solidFill>
                <a:schemeClr val="accent1"/>
              </a:solidFill>
            </a:endParaRPr>
          </a:p>
          <a:p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20" name="Stern mit 5 Zacken 19"/>
          <p:cNvSpPr/>
          <p:nvPr/>
        </p:nvSpPr>
        <p:spPr bwMode="auto">
          <a:xfrm>
            <a:off x="764455" y="4810854"/>
            <a:ext cx="72008" cy="72008"/>
          </a:xfrm>
          <a:prstGeom prst="star5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321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-1" y="539477"/>
            <a:ext cx="9864849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Create </a:t>
            </a:r>
            <a:r>
              <a:rPr lang="de-DE" u="sng" dirty="0">
                <a:solidFill>
                  <a:schemeClr val="tx1"/>
                </a:solidFill>
              </a:rPr>
              <a:t>ASCII-</a:t>
            </a:r>
            <a:r>
              <a:rPr lang="de-DE" u="sng" dirty="0" err="1">
                <a:solidFill>
                  <a:schemeClr val="tx1"/>
                </a:solidFill>
              </a:rPr>
              <a:t>srs</a:t>
            </a:r>
            <a:r>
              <a:rPr lang="de-DE" u="sng" dirty="0">
                <a:solidFill>
                  <a:schemeClr val="tx1"/>
                </a:solidFill>
              </a:rPr>
              <a:t> </a:t>
            </a:r>
            <a:r>
              <a:rPr lang="de-DE" u="sng" dirty="0" err="1">
                <a:solidFill>
                  <a:schemeClr val="tx1"/>
                </a:solidFill>
              </a:rPr>
              <a:t>files</a:t>
            </a:r>
            <a:r>
              <a:rPr lang="de-DE" u="sng" dirty="0">
                <a:solidFill>
                  <a:schemeClr val="tx1"/>
                </a:solidFill>
              </a:rPr>
              <a:t> (</a:t>
            </a:r>
            <a:r>
              <a:rPr lang="de-DE" u="sng" dirty="0" err="1">
                <a:solidFill>
                  <a:schemeClr val="tx1"/>
                </a:solidFill>
              </a:rPr>
              <a:t>one</a:t>
            </a:r>
            <a:r>
              <a:rPr lang="de-DE" u="sng" dirty="0">
                <a:solidFill>
                  <a:schemeClr val="tx1"/>
                </a:solidFill>
              </a:rPr>
              <a:t> </a:t>
            </a:r>
            <a:r>
              <a:rPr lang="de-DE" u="sng" dirty="0" err="1">
                <a:solidFill>
                  <a:schemeClr val="tx1"/>
                </a:solidFill>
              </a:rPr>
              <a:t>level</a:t>
            </a:r>
            <a:r>
              <a:rPr lang="de-DE" u="sng" dirty="0">
                <a:solidFill>
                  <a:schemeClr val="tx1"/>
                </a:solidFill>
              </a:rPr>
              <a:t>, all time </a:t>
            </a:r>
            <a:r>
              <a:rPr lang="de-DE" u="sng" dirty="0" err="1">
                <a:solidFill>
                  <a:schemeClr val="tx1"/>
                </a:solidFill>
              </a:rPr>
              <a:t>steps</a:t>
            </a:r>
            <a:r>
              <a:rPr lang="de-DE" u="sng" dirty="0">
                <a:solidFill>
                  <a:schemeClr val="tx1"/>
                </a:solidFill>
              </a:rPr>
              <a:t>) </a:t>
            </a:r>
            <a:r>
              <a:rPr lang="de-DE" dirty="0" err="1">
                <a:solidFill>
                  <a:schemeClr val="tx1"/>
                </a:solidFill>
              </a:rPr>
              <a:t>from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binary</a:t>
            </a:r>
            <a:r>
              <a:rPr lang="de-DE" dirty="0">
                <a:solidFill>
                  <a:schemeClr val="tx1"/>
                </a:solidFill>
              </a:rPr>
              <a:t> FLEXPART </a:t>
            </a:r>
            <a:r>
              <a:rPr lang="de-DE" dirty="0" err="1">
                <a:solidFill>
                  <a:schemeClr val="tx1"/>
                </a:solidFill>
              </a:rPr>
              <a:t>output</a:t>
            </a:r>
            <a:r>
              <a:rPr lang="de-DE" dirty="0">
                <a:solidFill>
                  <a:schemeClr val="tx1"/>
                </a:solidFill>
              </a:rPr>
              <a:t> (</a:t>
            </a:r>
            <a:r>
              <a:rPr lang="de-DE" u="sng" dirty="0" err="1">
                <a:solidFill>
                  <a:schemeClr val="tx1"/>
                </a:solidFill>
              </a:rPr>
              <a:t>one</a:t>
            </a:r>
            <a:r>
              <a:rPr lang="de-DE" u="sng" dirty="0">
                <a:solidFill>
                  <a:schemeClr val="tx1"/>
                </a:solidFill>
              </a:rPr>
              <a:t> time </a:t>
            </a:r>
            <a:r>
              <a:rPr lang="de-DE" u="sng" dirty="0" err="1">
                <a:solidFill>
                  <a:schemeClr val="tx1"/>
                </a:solidFill>
              </a:rPr>
              <a:t>step</a:t>
            </a:r>
            <a:r>
              <a:rPr lang="de-DE" u="sng" dirty="0">
                <a:solidFill>
                  <a:schemeClr val="tx1"/>
                </a:solidFill>
              </a:rPr>
              <a:t>, all </a:t>
            </a:r>
            <a:r>
              <a:rPr lang="de-DE" u="sng" dirty="0" err="1">
                <a:solidFill>
                  <a:schemeClr val="tx1"/>
                </a:solidFill>
              </a:rPr>
              <a:t>levels</a:t>
            </a:r>
            <a:r>
              <a:rPr lang="de-DE" dirty="0">
                <a:solidFill>
                  <a:schemeClr val="tx1"/>
                </a:solidFill>
              </a:rPr>
              <a:t>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FF0000"/>
                </a:solidFill>
              </a:rPr>
              <a:t>ln</a:t>
            </a:r>
            <a:r>
              <a:rPr lang="de-DE" sz="1800" dirty="0">
                <a:solidFill>
                  <a:srgbClr val="FF0000"/>
                </a:solidFill>
              </a:rPr>
              <a:t> -s </a:t>
            </a:r>
            <a:r>
              <a:rPr lang="de-DE" sz="1800" dirty="0" smtClean="0">
                <a:solidFill>
                  <a:srgbClr val="FF0000"/>
                </a:solidFill>
              </a:rPr>
              <a:t>/</a:t>
            </a:r>
            <a:r>
              <a:rPr lang="de-DE" sz="1800" dirty="0" smtClean="0">
                <a:solidFill>
                  <a:srgbClr val="FF0000"/>
                </a:solidFill>
              </a:rPr>
              <a:t>exercise_material_ru106/flexout2srsmnetcdf.out</a:t>
            </a:r>
            <a:endParaRPr lang="de-DE" sz="18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chemeClr val="tx1"/>
                </a:solidFill>
              </a:rPr>
              <a:t>mkdir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outputsrs_ECMWF</a:t>
            </a:r>
            <a:r>
              <a:rPr lang="de-DE" sz="1800" dirty="0">
                <a:solidFill>
                  <a:schemeClr val="tx1"/>
                </a:solidFill>
              </a:rPr>
              <a:t>[NCEP], </a:t>
            </a:r>
            <a:r>
              <a:rPr lang="de-DE" sz="1800" dirty="0" err="1">
                <a:solidFill>
                  <a:schemeClr val="tx1"/>
                </a:solidFill>
              </a:rPr>
              <a:t>outputsrs_ECMWF</a:t>
            </a:r>
            <a:r>
              <a:rPr lang="de-DE" sz="1800" dirty="0">
                <a:solidFill>
                  <a:schemeClr val="tx1"/>
                </a:solidFill>
              </a:rPr>
              <a:t>[NCEP]/20171001/,  </a:t>
            </a:r>
            <a:r>
              <a:rPr lang="de-DE" sz="1800" dirty="0" err="1">
                <a:solidFill>
                  <a:schemeClr val="tx1"/>
                </a:solidFill>
              </a:rPr>
              <a:t>outputsrs_ECMWF</a:t>
            </a:r>
            <a:r>
              <a:rPr lang="de-DE" sz="1800" dirty="0">
                <a:solidFill>
                  <a:schemeClr val="tx1"/>
                </a:solidFill>
              </a:rPr>
              <a:t>[NCEP]/20171002/ </a:t>
            </a:r>
            <a:r>
              <a:rPr lang="de-DE" sz="1800" dirty="0" err="1">
                <a:solidFill>
                  <a:schemeClr val="tx1"/>
                </a:solidFill>
              </a:rPr>
              <a:t>and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outputsrs_ECMWF</a:t>
            </a:r>
            <a:r>
              <a:rPr lang="de-DE" sz="1800" dirty="0">
                <a:solidFill>
                  <a:schemeClr val="tx1"/>
                </a:solidFill>
              </a:rPr>
              <a:t>[NCEP]/20171003/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1"/>
                </a:solidFill>
              </a:rPr>
              <a:t>Create CONTROL file: 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./</a:t>
            </a:r>
            <a:r>
              <a:rPr lang="en-US" sz="1000" dirty="0" err="1">
                <a:solidFill>
                  <a:schemeClr val="tx1"/>
                </a:solidFill>
              </a:rPr>
              <a:t>output_ECMWF</a:t>
            </a:r>
            <a:r>
              <a:rPr lang="en-US" sz="1000" dirty="0">
                <a:solidFill>
                  <a:schemeClr val="tx1"/>
                </a:solidFill>
              </a:rPr>
              <a:t>[NCEP]/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./</a:t>
            </a:r>
            <a:r>
              <a:rPr lang="en-US" sz="1000" dirty="0" err="1">
                <a:solidFill>
                  <a:schemeClr val="tx1"/>
                </a:solidFill>
              </a:rPr>
              <a:t>summed_binary</a:t>
            </a:r>
            <a:r>
              <a:rPr lang="en-US" sz="1000" dirty="0">
                <a:solidFill>
                  <a:schemeClr val="tx1"/>
                </a:solidFill>
              </a:rPr>
              <a:t>/ ! path for summed binary - NOT needed for current application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==================================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1 ! Number of FLEXPART level to start at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1 ! Number of FLEXPART level to stop at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1.0 ! Multiplication factor to get s</a:t>
            </a:r>
          </a:p>
          <a:p>
            <a:pPr lvl="1" indent="0"/>
            <a:r>
              <a:rPr lang="en-US" sz="1000" dirty="0" err="1">
                <a:solidFill>
                  <a:schemeClr val="tx1"/>
                </a:solidFill>
              </a:rPr>
              <a:t>fp</a:t>
            </a:r>
            <a:r>
              <a:rPr lang="en-US" sz="1000" dirty="0">
                <a:solidFill>
                  <a:schemeClr val="tx1"/>
                </a:solidFill>
              </a:rPr>
              <a:t> ! Model name stamp in file name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f10 ! Version stamp in file name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1 ! species to start with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1 ! species to end with</a:t>
            </a:r>
          </a:p>
          <a:p>
            <a:pPr lvl="1" indent="0"/>
            <a:r>
              <a:rPr lang="en-US" sz="1000" dirty="0">
                <a:solidFill>
                  <a:srgbClr val="FF0000"/>
                </a:solidFill>
              </a:rPr>
              <a:t>1 [2,3] ! selected release - VERY IMPORTANT for current application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1900010100 ! selected start date-time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2100010100 ! selected stop date-time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.false.  ! indication, whether summed binary should be produced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001 ! file suffix for summed binary - NOT needed for current application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part-sum   ! summed species name for summed binary - NOT needed for current application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.false.  ! indication, whether simple file name should be used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.false.  ! indication, whether decay should be applied a posteriori</a:t>
            </a:r>
          </a:p>
          <a:p>
            <a:pPr lvl="1" indent="0"/>
            <a:endParaRPr lang="de-DE" sz="10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1"/>
                </a:solidFill>
              </a:rPr>
              <a:t> ./flexout2srsmnetcdf.out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chemeClr val="tx1"/>
                </a:solidFill>
              </a:rPr>
              <a:t>Gzip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and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move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600" i="1" dirty="0">
                <a:solidFill>
                  <a:schemeClr val="tx1"/>
                </a:solidFill>
              </a:rPr>
              <a:t>conc_RELEASE_SEP63_1_Ru-106.fp.2017100109.f10.1.srm</a:t>
            </a:r>
            <a:r>
              <a:rPr lang="de-DE" sz="1600" dirty="0">
                <a:solidFill>
                  <a:schemeClr val="tx1"/>
                </a:solidFill>
              </a:rPr>
              <a:t>, </a:t>
            </a:r>
            <a:r>
              <a:rPr lang="de-DE" sz="1600" i="1" dirty="0">
                <a:solidFill>
                  <a:schemeClr val="tx1"/>
                </a:solidFill>
              </a:rPr>
              <a:t>conc_RELEASE_SEP63_2_Ru-106.fp.2017100209.f10.1.srm </a:t>
            </a:r>
            <a:r>
              <a:rPr lang="de-DE" sz="1600" i="1" dirty="0" err="1">
                <a:solidFill>
                  <a:schemeClr val="tx1"/>
                </a:solidFill>
              </a:rPr>
              <a:t>and</a:t>
            </a:r>
            <a:r>
              <a:rPr lang="de-DE" sz="1600" i="1" dirty="0">
                <a:solidFill>
                  <a:schemeClr val="tx1"/>
                </a:solidFill>
              </a:rPr>
              <a:t> conc_RELEASE_SEP63_3_Ru-106.fp.2017100309.f10.1.srm </a:t>
            </a:r>
            <a:r>
              <a:rPr lang="de-DE" sz="1600" dirty="0" err="1">
                <a:solidFill>
                  <a:schemeClr val="tx1"/>
                </a:solidFill>
              </a:rPr>
              <a:t>to</a:t>
            </a:r>
            <a:r>
              <a:rPr lang="de-DE" sz="1600" dirty="0">
                <a:solidFill>
                  <a:schemeClr val="tx1"/>
                </a:solidFill>
              </a:rPr>
              <a:t> </a:t>
            </a:r>
            <a:r>
              <a:rPr lang="de-DE" sz="1600" dirty="0" err="1">
                <a:solidFill>
                  <a:schemeClr val="tx1"/>
                </a:solidFill>
              </a:rPr>
              <a:t>outputsrs_ECMWF</a:t>
            </a:r>
            <a:r>
              <a:rPr lang="de-DE" sz="1600" dirty="0">
                <a:solidFill>
                  <a:schemeClr val="tx1"/>
                </a:solidFill>
              </a:rPr>
              <a:t>[NCEP]/20171001/, </a:t>
            </a:r>
            <a:r>
              <a:rPr lang="de-DE" sz="1600" dirty="0" err="1">
                <a:solidFill>
                  <a:schemeClr val="tx1"/>
                </a:solidFill>
              </a:rPr>
              <a:t>outputsrs_ECMWF</a:t>
            </a:r>
            <a:r>
              <a:rPr lang="de-DE" sz="1600" dirty="0">
                <a:solidFill>
                  <a:schemeClr val="tx1"/>
                </a:solidFill>
              </a:rPr>
              <a:t>[NCEP]/20171002/ </a:t>
            </a:r>
            <a:r>
              <a:rPr lang="de-DE" sz="1600" dirty="0" err="1">
                <a:solidFill>
                  <a:schemeClr val="tx1"/>
                </a:solidFill>
              </a:rPr>
              <a:t>and</a:t>
            </a:r>
            <a:r>
              <a:rPr lang="de-DE" sz="1600" dirty="0">
                <a:solidFill>
                  <a:schemeClr val="tx1"/>
                </a:solidFill>
              </a:rPr>
              <a:t> </a:t>
            </a:r>
            <a:r>
              <a:rPr lang="de-DE" sz="1600" dirty="0" err="1">
                <a:solidFill>
                  <a:schemeClr val="tx1"/>
                </a:solidFill>
              </a:rPr>
              <a:t>outputsrs_ECMWF</a:t>
            </a:r>
            <a:r>
              <a:rPr lang="de-DE" sz="1600" dirty="0">
                <a:solidFill>
                  <a:schemeClr val="tx1"/>
                </a:solidFill>
              </a:rPr>
              <a:t>[NCEP]/20171003/ </a:t>
            </a:r>
            <a:endParaRPr lang="de-DE" sz="1600" i="1" dirty="0">
              <a:solidFill>
                <a:schemeClr val="tx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9181" y="48052"/>
            <a:ext cx="94330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real </a:t>
            </a:r>
            <a:r>
              <a:rPr lang="de-DE" sz="2800" dirty="0" err="1">
                <a:solidFill>
                  <a:srgbClr val="FFFFFF"/>
                </a:solidFill>
              </a:rPr>
              <a:t>scenario</a:t>
            </a:r>
            <a:r>
              <a:rPr lang="de-DE" sz="2800" dirty="0">
                <a:solidFill>
                  <a:srgbClr val="FFFFFF"/>
                </a:solidFill>
              </a:rPr>
              <a:t>: Create </a:t>
            </a:r>
            <a:r>
              <a:rPr lang="de-DE" sz="2800" dirty="0" err="1">
                <a:solidFill>
                  <a:srgbClr val="FFFFFF"/>
                </a:solidFill>
              </a:rPr>
              <a:t>srs</a:t>
            </a:r>
            <a:r>
              <a:rPr lang="de-DE" sz="2800" dirty="0">
                <a:solidFill>
                  <a:srgbClr val="FFFFFF"/>
                </a:solidFill>
              </a:rPr>
              <a:t> </a:t>
            </a:r>
            <a:r>
              <a:rPr lang="de-DE" sz="2800" dirty="0" err="1">
                <a:solidFill>
                  <a:srgbClr val="FFFFFF"/>
                </a:solidFill>
              </a:rPr>
              <a:t>files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68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215776" y="755501"/>
            <a:ext cx="92170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Create Probable Source Region (PSR) </a:t>
            </a:r>
            <a:r>
              <a:rPr lang="de-DE" dirty="0" err="1">
                <a:solidFill>
                  <a:schemeClr val="tx1"/>
                </a:solidFill>
              </a:rPr>
              <a:t>fields</a:t>
            </a:r>
            <a:r>
              <a:rPr lang="de-DE" dirty="0">
                <a:solidFill>
                  <a:schemeClr val="tx1"/>
                </a:solidFill>
              </a:rPr>
              <a:t>:</a:t>
            </a:r>
          </a:p>
          <a:p>
            <a:endParaRPr lang="de-DE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03808" y="1403573"/>
            <a:ext cx="9073008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FF0000"/>
                </a:solidFill>
              </a:rPr>
              <a:t>ln</a:t>
            </a:r>
            <a:r>
              <a:rPr lang="de-DE" sz="1800" dirty="0">
                <a:solidFill>
                  <a:srgbClr val="FF0000"/>
                </a:solidFill>
              </a:rPr>
              <a:t> -s /</a:t>
            </a:r>
            <a:r>
              <a:rPr lang="de-DE" sz="1800" dirty="0" smtClean="0">
                <a:solidFill>
                  <a:srgbClr val="FF0000"/>
                </a:solidFill>
              </a:rPr>
              <a:t>exercise_material_ru106/</a:t>
            </a:r>
            <a:r>
              <a:rPr lang="de-DE" sz="1800" dirty="0" err="1" smtClean="0">
                <a:solidFill>
                  <a:srgbClr val="FF0000"/>
                </a:solidFill>
              </a:rPr>
              <a:t>locate_multi</a:t>
            </a:r>
            <a:endParaRPr lang="de-DE" sz="18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1"/>
                </a:solidFill>
              </a:rPr>
              <a:t>Create CONTROL file: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# SRS File archive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./</a:t>
            </a:r>
            <a:r>
              <a:rPr lang="en-US" sz="1000" dirty="0" err="1">
                <a:solidFill>
                  <a:schemeClr val="tx1"/>
                </a:solidFill>
              </a:rPr>
              <a:t>outputsrs_ECMWF</a:t>
            </a:r>
            <a:r>
              <a:rPr lang="en-US" sz="1000" dirty="0">
                <a:solidFill>
                  <a:schemeClr val="tx1"/>
                </a:solidFill>
              </a:rPr>
              <a:t>[NCEP]/</a:t>
            </a:r>
          </a:p>
          <a:p>
            <a:pPr lvl="1" indent="0"/>
            <a:endParaRPr lang="en-US" sz="1000" dirty="0">
              <a:solidFill>
                <a:schemeClr val="tx1"/>
              </a:solidFill>
            </a:endParaRP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#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# Species measured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#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1                        ! number of species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Ru-106      0.0          ! half-life [s]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#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# Scenario/Measurements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#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1E-18                 ! background concentration, used only for FOI approach</a:t>
            </a:r>
          </a:p>
          <a:p>
            <a:pPr lvl="1" indent="0"/>
            <a:r>
              <a:rPr lang="en-US" sz="1000" dirty="0">
                <a:solidFill>
                  <a:srgbClr val="FF0000"/>
                </a:solidFill>
              </a:rPr>
              <a:t>3                        ! number of measurements</a:t>
            </a:r>
          </a:p>
          <a:p>
            <a:pPr lvl="1" indent="0"/>
            <a:r>
              <a:rPr lang="en-US" sz="1000" dirty="0">
                <a:solidFill>
                  <a:srgbClr val="FF0000"/>
                </a:solidFill>
              </a:rPr>
              <a:t>conc_RELEASE_SEP63 20171001 09  0.0E-3   ! station | collection stop | concentration above MDC</a:t>
            </a:r>
          </a:p>
          <a:p>
            <a:pPr lvl="1" indent="0"/>
            <a:r>
              <a:rPr lang="en-US" sz="1000" dirty="0">
                <a:solidFill>
                  <a:srgbClr val="FF0000"/>
                </a:solidFill>
              </a:rPr>
              <a:t>conc_RELEASE_SEP63 20171002 09  1.0E-3</a:t>
            </a:r>
          </a:p>
          <a:p>
            <a:pPr lvl="1" indent="0"/>
            <a:r>
              <a:rPr lang="en-US" sz="1000" dirty="0">
                <a:solidFill>
                  <a:srgbClr val="FF0000"/>
                </a:solidFill>
              </a:rPr>
              <a:t>conc_RELEASE_SEP63 20171003 09  0.5E-3</a:t>
            </a:r>
          </a:p>
          <a:p>
            <a:pPr lvl="1" indent="0"/>
            <a:endParaRPr lang="en-US" sz="1000" dirty="0">
              <a:solidFill>
                <a:schemeClr val="tx1"/>
              </a:solidFill>
            </a:endParaRP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FALSE  ! indication, whether </a:t>
            </a:r>
            <a:r>
              <a:rPr lang="en-US" sz="1000" dirty="0" err="1">
                <a:solidFill>
                  <a:schemeClr val="tx1"/>
                </a:solidFill>
              </a:rPr>
              <a:t>srs</a:t>
            </a:r>
            <a:r>
              <a:rPr lang="en-US" sz="1000" dirty="0">
                <a:solidFill>
                  <a:schemeClr val="tx1"/>
                </a:solidFill>
              </a:rPr>
              <a:t>-files are in CTBTO format (corner longitudes and latitudes of global field not given)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FALSE  ! indication, whether time integration should be applied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10.75 ! days to start time integration before last collection stop</a:t>
            </a:r>
          </a:p>
          <a:p>
            <a:pPr lvl="1" indent="0"/>
            <a:r>
              <a:rPr lang="en-US" sz="1000" dirty="0">
                <a:solidFill>
                  <a:schemeClr val="tx1"/>
                </a:solidFill>
              </a:rPr>
              <a:t>++++++++++++++++++++++++++++</a:t>
            </a:r>
          </a:p>
          <a:p>
            <a:endParaRPr lang="en-US" sz="18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1"/>
                </a:solidFill>
              </a:rPr>
              <a:t>./</a:t>
            </a:r>
            <a:r>
              <a:rPr lang="de-DE" sz="1800" dirty="0" err="1" smtClean="0">
                <a:solidFill>
                  <a:schemeClr val="tx1"/>
                </a:solidFill>
              </a:rPr>
              <a:t>locate_multi</a:t>
            </a:r>
            <a:r>
              <a:rPr lang="de-DE" sz="1800" dirty="0">
                <a:solidFill>
                  <a:schemeClr val="tx1"/>
                </a:solidFill>
              </a:rPr>
              <a:t>: </a:t>
            </a:r>
            <a:r>
              <a:rPr lang="de-DE" sz="1800" dirty="0" err="1">
                <a:solidFill>
                  <a:schemeClr val="tx1"/>
                </a:solidFill>
              </a:rPr>
              <a:t>yields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output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smtClean="0">
                <a:solidFill>
                  <a:schemeClr val="tx1"/>
                </a:solidFill>
              </a:rPr>
              <a:t>correlation.txt (</a:t>
            </a:r>
            <a:r>
              <a:rPr lang="de-DE" sz="1800" dirty="0" err="1" smtClean="0">
                <a:solidFill>
                  <a:srgbClr val="FF0000"/>
                </a:solidFill>
              </a:rPr>
              <a:t>Please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ignore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the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source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estimate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given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by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locate</a:t>
            </a:r>
            <a:r>
              <a:rPr lang="de-DE" sz="1800" dirty="0" err="1">
                <a:solidFill>
                  <a:srgbClr val="FF0000"/>
                </a:solidFill>
              </a:rPr>
              <a:t>_</a:t>
            </a:r>
            <a:r>
              <a:rPr lang="de-DE" sz="1800" dirty="0" err="1" smtClean="0">
                <a:solidFill>
                  <a:srgbClr val="FF0000"/>
                </a:solidFill>
              </a:rPr>
              <a:t>multi</a:t>
            </a:r>
            <a:r>
              <a:rPr lang="de-DE" sz="1800" dirty="0" smtClean="0">
                <a:solidFill>
                  <a:srgbClr val="FF0000"/>
                </a:solidFill>
              </a:rPr>
              <a:t> in </a:t>
            </a:r>
            <a:r>
              <a:rPr lang="de-DE" sz="1800" dirty="0" err="1" smtClean="0">
                <a:solidFill>
                  <a:srgbClr val="FF0000"/>
                </a:solidFill>
              </a:rPr>
              <a:t>the</a:t>
            </a:r>
            <a:r>
              <a:rPr lang="de-DE" sz="1800" dirty="0" smtClean="0">
                <a:solidFill>
                  <a:srgbClr val="FF0000"/>
                </a:solidFill>
              </a:rPr>
              <a:t> last but </a:t>
            </a:r>
            <a:r>
              <a:rPr lang="de-DE" sz="1800" dirty="0" err="1" smtClean="0">
                <a:solidFill>
                  <a:srgbClr val="FF0000"/>
                </a:solidFill>
              </a:rPr>
              <a:t>one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line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of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the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screen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output</a:t>
            </a:r>
            <a:r>
              <a:rPr lang="de-DE" sz="1800" dirty="0" smtClean="0">
                <a:solidFill>
                  <a:srgbClr val="FF0000"/>
                </a:solidFill>
              </a:rPr>
              <a:t>! </a:t>
            </a:r>
            <a:r>
              <a:rPr lang="de-DE" sz="1800" dirty="0" err="1" smtClean="0">
                <a:solidFill>
                  <a:srgbClr val="FF0000"/>
                </a:solidFill>
              </a:rPr>
              <a:t>Using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this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information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requires</a:t>
            </a:r>
            <a:r>
              <a:rPr lang="de-DE" sz="1800" dirty="0" smtClean="0">
                <a:solidFill>
                  <a:srgbClr val="FF0000"/>
                </a:solidFill>
              </a:rPr>
              <a:t> a non-standard FLEXPART </a:t>
            </a:r>
            <a:r>
              <a:rPr lang="de-DE" sz="1800" dirty="0" err="1" smtClean="0">
                <a:solidFill>
                  <a:srgbClr val="FF0000"/>
                </a:solidFill>
              </a:rPr>
              <a:t>output</a:t>
            </a:r>
            <a:r>
              <a:rPr lang="de-DE" sz="1800" dirty="0" smtClean="0">
                <a:solidFill>
                  <a:srgbClr val="FF0000"/>
                </a:solidFill>
              </a:rPr>
              <a:t> in </a:t>
            </a:r>
            <a:r>
              <a:rPr lang="de-DE" sz="1800" dirty="0" err="1">
                <a:solidFill>
                  <a:srgbClr val="FF0000"/>
                </a:solidFill>
              </a:rPr>
              <a:t>b</a:t>
            </a:r>
            <a:r>
              <a:rPr lang="de-DE" sz="1800" dirty="0" err="1" smtClean="0">
                <a:solidFill>
                  <a:srgbClr val="FF0000"/>
                </a:solidFill>
              </a:rPr>
              <a:t>wd</a:t>
            </a:r>
            <a:r>
              <a:rPr lang="de-DE" sz="1800" dirty="0" smtClean="0">
                <a:solidFill>
                  <a:srgbClr val="FF0000"/>
                </a:solidFill>
              </a:rPr>
              <a:t> </a:t>
            </a:r>
            <a:r>
              <a:rPr lang="de-DE" sz="1800" dirty="0" err="1" smtClean="0">
                <a:solidFill>
                  <a:srgbClr val="FF0000"/>
                </a:solidFill>
              </a:rPr>
              <a:t>mode</a:t>
            </a:r>
            <a:r>
              <a:rPr lang="de-DE" sz="1800" dirty="0" smtClean="0">
                <a:solidFill>
                  <a:srgbClr val="FF0000"/>
                </a:solidFill>
              </a:rPr>
              <a:t>!</a:t>
            </a:r>
            <a:r>
              <a:rPr lang="de-DE" sz="1800" dirty="0" smtClean="0">
                <a:solidFill>
                  <a:schemeClr val="tx1"/>
                </a:solidFill>
              </a:rPr>
              <a:t>).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7" name="Runde Klammer links 6"/>
          <p:cNvSpPr/>
          <p:nvPr/>
        </p:nvSpPr>
        <p:spPr bwMode="auto">
          <a:xfrm rot="10800000">
            <a:off x="7056536" y="4211885"/>
            <a:ext cx="144016" cy="432048"/>
          </a:xfrm>
          <a:prstGeom prst="leftBracke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1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-128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7217319" y="4211885"/>
            <a:ext cx="26475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 err="1">
                <a:solidFill>
                  <a:srgbClr val="FF0000"/>
                </a:solidFill>
              </a:rPr>
              <a:t>Assume</a:t>
            </a:r>
            <a:r>
              <a:rPr lang="de-DE" sz="1000" b="1" dirty="0">
                <a:solidFill>
                  <a:srgbClr val="FF0000"/>
                </a:solidFill>
              </a:rPr>
              <a:t> </a:t>
            </a:r>
            <a:r>
              <a:rPr lang="de-DE" sz="1000" b="1" dirty="0" err="1">
                <a:solidFill>
                  <a:srgbClr val="FF0000"/>
                </a:solidFill>
              </a:rPr>
              <a:t>consecutive</a:t>
            </a:r>
            <a:r>
              <a:rPr lang="de-DE" sz="1000" b="1" dirty="0">
                <a:solidFill>
                  <a:srgbClr val="FF0000"/>
                </a:solidFill>
              </a:rPr>
              <a:t> </a:t>
            </a:r>
            <a:r>
              <a:rPr lang="de-DE" sz="1000" b="1" dirty="0" err="1">
                <a:solidFill>
                  <a:srgbClr val="FF0000"/>
                </a:solidFill>
              </a:rPr>
              <a:t>samples</a:t>
            </a:r>
            <a:r>
              <a:rPr lang="de-DE" sz="1000" b="1" dirty="0">
                <a:solidFill>
                  <a:srgbClr val="FF0000"/>
                </a:solidFill>
              </a:rPr>
              <a:t> </a:t>
            </a:r>
            <a:r>
              <a:rPr lang="de-DE" sz="1000" b="1" dirty="0" err="1">
                <a:solidFill>
                  <a:srgbClr val="FF0000"/>
                </a:solidFill>
              </a:rPr>
              <a:t>of</a:t>
            </a:r>
            <a:r>
              <a:rPr lang="de-DE" sz="1000" b="1" dirty="0">
                <a:solidFill>
                  <a:srgbClr val="FF0000"/>
                </a:solidFill>
              </a:rPr>
              <a:t> 0, 1 </a:t>
            </a:r>
            <a:r>
              <a:rPr lang="de-DE" sz="1000" b="1" dirty="0" err="1">
                <a:solidFill>
                  <a:srgbClr val="FF0000"/>
                </a:solidFill>
              </a:rPr>
              <a:t>and</a:t>
            </a:r>
            <a:r>
              <a:rPr lang="de-DE" sz="1000" b="1" dirty="0">
                <a:solidFill>
                  <a:srgbClr val="FF0000"/>
                </a:solidFill>
              </a:rPr>
              <a:t> 0.5 </a:t>
            </a:r>
            <a:r>
              <a:rPr lang="de-DE" sz="1000" b="1" dirty="0" err="1">
                <a:solidFill>
                  <a:srgbClr val="FF0000"/>
                </a:solidFill>
              </a:rPr>
              <a:t>mBq</a:t>
            </a:r>
            <a:r>
              <a:rPr lang="de-DE" sz="1000" b="1" dirty="0">
                <a:solidFill>
                  <a:srgbClr val="FF0000"/>
                </a:solidFill>
              </a:rPr>
              <a:t>/m3 (1 </a:t>
            </a:r>
            <a:r>
              <a:rPr lang="de-DE" sz="1000" b="1" dirty="0" err="1">
                <a:solidFill>
                  <a:srgbClr val="FF0000"/>
                </a:solidFill>
              </a:rPr>
              <a:t>mBq</a:t>
            </a:r>
            <a:r>
              <a:rPr lang="de-DE" sz="1000" b="1" dirty="0">
                <a:solidFill>
                  <a:srgbClr val="FF0000"/>
                </a:solidFill>
              </a:rPr>
              <a:t>/m3 = 1E-3 </a:t>
            </a:r>
            <a:r>
              <a:rPr lang="de-DE" sz="1000" b="1" dirty="0" err="1">
                <a:solidFill>
                  <a:srgbClr val="FF0000"/>
                </a:solidFill>
              </a:rPr>
              <a:t>Bq</a:t>
            </a:r>
            <a:r>
              <a:rPr lang="de-DE" sz="1000" b="1" dirty="0">
                <a:solidFill>
                  <a:srgbClr val="FF0000"/>
                </a:solidFill>
              </a:rPr>
              <a:t>/m3</a:t>
            </a:r>
            <a:r>
              <a:rPr lang="de-DE" sz="1000" dirty="0">
                <a:solidFill>
                  <a:schemeClr val="tx1"/>
                </a:solidFill>
              </a:rPr>
              <a:t>)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9181" y="48052"/>
            <a:ext cx="94330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de-DE" sz="2800" dirty="0">
                <a:solidFill>
                  <a:srgbClr val="FFFFFF"/>
                </a:solidFill>
              </a:rPr>
              <a:t>Ru-106 real </a:t>
            </a:r>
            <a:r>
              <a:rPr lang="de-DE" sz="2800" dirty="0" err="1">
                <a:solidFill>
                  <a:srgbClr val="FFFFFF"/>
                </a:solidFill>
              </a:rPr>
              <a:t>scenario</a:t>
            </a:r>
            <a:r>
              <a:rPr lang="de-DE" sz="2800" dirty="0">
                <a:solidFill>
                  <a:srgbClr val="FFFFFF"/>
                </a:solidFill>
              </a:rPr>
              <a:t>: Create PRS </a:t>
            </a:r>
            <a:r>
              <a:rPr lang="de-DE" sz="2800" dirty="0" err="1">
                <a:solidFill>
                  <a:srgbClr val="FFFFFF"/>
                </a:solidFill>
              </a:rPr>
              <a:t>fields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32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Larissa">
  <a:themeElements>
    <a:clrScheme name="Lariss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1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1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-128"/>
          </a:defRPr>
        </a:defPPr>
      </a:lstStyle>
    </a:lnDef>
  </a:objectDefaults>
  <a:extraClrSchemeLst>
    <a:extraClrScheme>
      <a:clrScheme name="Lariss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riss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Larissa">
  <a:themeElements>
    <a:clrScheme name="Lariss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1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1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-128"/>
          </a:defRPr>
        </a:defPPr>
      </a:lstStyle>
    </a:lnDef>
  </a:objectDefaults>
  <a:extraClrSchemeLst>
    <a:extraClrScheme>
      <a:clrScheme name="Lariss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rissa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2984</Words>
  <Application>Microsoft Office PowerPoint</Application>
  <PresentationFormat>Benutzerdefiniert</PresentationFormat>
  <Paragraphs>306</Paragraphs>
  <Slides>27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27</vt:i4>
      </vt:variant>
    </vt:vector>
  </HeadingPairs>
  <TitlesOfParts>
    <vt:vector size="35" baseType="lpstr">
      <vt:lpstr>ＭＳ Ｐゴシック</vt:lpstr>
      <vt:lpstr>Arial</vt:lpstr>
      <vt:lpstr>Bradley Hand ITC</vt:lpstr>
      <vt:lpstr>Times New Roman</vt:lpstr>
      <vt:lpstr>Unit Offc Light</vt:lpstr>
      <vt:lpstr>Wingdings</vt:lpstr>
      <vt:lpstr>1_Larissa</vt:lpstr>
      <vt:lpstr>2_Larissa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delar</dc:creator>
  <cp:lastModifiedBy>Mulder Marie</cp:lastModifiedBy>
  <cp:revision>321</cp:revision>
  <cp:lastPrinted>1601-01-01T00:00:00Z</cp:lastPrinted>
  <dcterms:created xsi:type="dcterms:W3CDTF">1601-01-01T00:00:00Z</dcterms:created>
  <dcterms:modified xsi:type="dcterms:W3CDTF">2019-07-18T16:02:50Z</dcterms:modified>
</cp:coreProperties>
</file>

<file path=docProps/thumbnail.jpeg>
</file>